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8" r:id="rId2"/>
    <p:sldId id="257"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83" r:id="rId21"/>
    <p:sldId id="284" r:id="rId22"/>
    <p:sldId id="285" r:id="rId23"/>
    <p:sldId id="286" r:id="rId24"/>
    <p:sldId id="287" r:id="rId25"/>
    <p:sldId id="288" r:id="rId26"/>
    <p:sldId id="277" r:id="rId27"/>
    <p:sldId id="278" r:id="rId28"/>
    <p:sldId id="279" r:id="rId29"/>
    <p:sldId id="280" r:id="rId30"/>
    <p:sldId id="281" r:id="rId31"/>
    <p:sldId id="282"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2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7A63B-ADB3-4660-9DD7-77CAB0B015F3}" type="datetimeFigureOut">
              <a:rPr lang="it-IT" smtClean="0"/>
              <a:t>16/04/2024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4D7FF-B570-49E0-B529-7F422CB949D4}" type="slidenum">
              <a:rPr lang="it-IT" smtClean="0"/>
              <a:t>‹#›</a:t>
            </a:fld>
            <a:endParaRPr lang="it-IT"/>
          </a:p>
        </p:txBody>
      </p:sp>
    </p:spTree>
    <p:extLst>
      <p:ext uri="{BB962C8B-B14F-4D97-AF65-F5344CB8AC3E}">
        <p14:creationId xmlns:p14="http://schemas.microsoft.com/office/powerpoint/2010/main" val="2973336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E94D7FF-B570-49E0-B529-7F422CB949D4}" type="slidenum">
              <a:rPr lang="it-IT" smtClean="0"/>
              <a:t>31</a:t>
            </a:fld>
            <a:endParaRPr lang="it-IT"/>
          </a:p>
        </p:txBody>
      </p:sp>
    </p:spTree>
    <p:extLst>
      <p:ext uri="{BB962C8B-B14F-4D97-AF65-F5344CB8AC3E}">
        <p14:creationId xmlns:p14="http://schemas.microsoft.com/office/powerpoint/2010/main" val="1302005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D5B6-FD93-F419-1929-689394722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5588293-2382-A574-FC95-44DC1350E1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B2179C9D-3074-BC9B-399E-8B8C5694A5AF}"/>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EB6C031B-AC27-6211-EA42-B4575B135BF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27EACF5-690E-2A95-FAD0-F19548C3019F}"/>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318191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D491-F675-2685-70AE-D66D1B4B156F}"/>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0BB5D81-8D7F-540E-A960-16F8ADCE80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D647698-380C-B79C-F8A2-97382C4D88B5}"/>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25509AFA-2884-21FD-E3B7-F558830AC47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0D385BF-E5A3-FB9F-F695-27A394304EBD}"/>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281226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F1988-0EEE-38EE-BA76-F5AD061C9B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299DE42-F898-E08D-9295-A8B5297366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E175B26-DC87-C819-0076-6C7786EA1AFD}"/>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FB24D81F-E42F-D73C-7B14-6BCA7C8E461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6D36E0A-CB27-9D7B-5272-9C4AAA800C65}"/>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254634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67AF-3C3D-C5D6-6164-C3EC84D0487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3ACE1C7D-026A-C404-3ED4-A087B2A1D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7A4E906-8AAD-F241-D464-82A0E010D5D9}"/>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C9E3E8C2-158A-D4A1-9D23-CBAC4FD449B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51F7E6F-2479-971F-FA9F-70AF00BB3BC5}"/>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55685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9DEF-AFF5-243A-B3C1-E0AD28EF3B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27FC06EC-D266-16BC-0AFD-2FEAB7D73F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A733EA-818F-6A6E-26E6-175B275DD6D8}"/>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A015FE5B-47B0-12BE-04AE-5C48CD09F8B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91DCCD3-D587-9C39-EB20-52C255BD03AE}"/>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72589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BCE1-5D59-9509-69F6-67CF67A3D36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53C014A5-3FA8-0F5D-DEB2-8ACD9384FD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51AE3F8B-2B7B-0FA8-7717-AE06C5F03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190D1B9-0056-EE9A-6CA7-0D00798275DB}"/>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6" name="Footer Placeholder 5">
            <a:extLst>
              <a:ext uri="{FF2B5EF4-FFF2-40B4-BE49-F238E27FC236}">
                <a16:creationId xmlns:a16="http://schemas.microsoft.com/office/drawing/2014/main" id="{A98DF547-FD02-AC23-D511-92FAB570129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A6159AB-1FE5-D5ED-C418-64B0D809DEA8}"/>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171066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297E-3347-C86A-B909-45B93EDCECDD}"/>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890DCCA-7B73-C6C5-DC10-CC315BFB1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D54BF8-937A-1EE3-C317-8B759959F1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B1256B7-65B9-2AFA-2049-33BA3E911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A55B8-D095-2423-4CD8-EC8D2119B4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15500C9D-14DD-3EDA-C38E-57CC690592F2}"/>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8" name="Footer Placeholder 7">
            <a:extLst>
              <a:ext uri="{FF2B5EF4-FFF2-40B4-BE49-F238E27FC236}">
                <a16:creationId xmlns:a16="http://schemas.microsoft.com/office/drawing/2014/main" id="{1DD820DE-CA7A-60A0-DC70-C91542343286}"/>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496866F-D5FD-D9D7-C76D-5226FB35DBF7}"/>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176140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91DC-5DD5-F0DD-35EA-E4973FEBEC57}"/>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61302F29-3AE5-F573-C359-9E80E4301DDE}"/>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4" name="Footer Placeholder 3">
            <a:extLst>
              <a:ext uri="{FF2B5EF4-FFF2-40B4-BE49-F238E27FC236}">
                <a16:creationId xmlns:a16="http://schemas.microsoft.com/office/drawing/2014/main" id="{B3349182-C952-6349-2678-F7FA72BBF5FC}"/>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12561803-FEAA-41E4-231B-A78EF92B2FC0}"/>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315107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CA2594-DE97-B643-94CA-FD7ED7CAE6C0}"/>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3" name="Footer Placeholder 2">
            <a:extLst>
              <a:ext uri="{FF2B5EF4-FFF2-40B4-BE49-F238E27FC236}">
                <a16:creationId xmlns:a16="http://schemas.microsoft.com/office/drawing/2014/main" id="{B7C14CB5-5818-23A8-7FBE-EF5221400858}"/>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DE63F0F9-32BB-9D19-6A7A-5149BB4DC717}"/>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249018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D483-3DCD-7C55-E400-81DC3413B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697471C8-BA93-FDE9-E12C-ED48A5CB1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6180EC27-E4B0-0BFF-296A-92BB5B398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D9BEE-F5AB-EBE7-98EF-A9F3A3D986D3}"/>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6" name="Footer Placeholder 5">
            <a:extLst>
              <a:ext uri="{FF2B5EF4-FFF2-40B4-BE49-F238E27FC236}">
                <a16:creationId xmlns:a16="http://schemas.microsoft.com/office/drawing/2014/main" id="{77ECE2D6-AEE5-113E-3CFA-CE0607BEFCB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037D4915-8338-30B0-4A09-26200C26FFEE}"/>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246966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16F3-286F-23F7-36A2-5108F536A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A1567715-84C1-14E8-49FA-F65501A8A5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BFB8E29C-602F-7BF9-2008-D1EAF2EF4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D1FE7-8A49-A254-3BDA-01D71C262323}"/>
              </a:ext>
            </a:extLst>
          </p:cNvPr>
          <p:cNvSpPr>
            <a:spLocks noGrp="1"/>
          </p:cNvSpPr>
          <p:nvPr>
            <p:ph type="dt" sz="half" idx="10"/>
          </p:nvPr>
        </p:nvSpPr>
        <p:spPr/>
        <p:txBody>
          <a:bodyPr/>
          <a:lstStyle/>
          <a:p>
            <a:fld id="{B6EFADBB-0FA7-407B-8877-CFFDB6118C22}" type="datetimeFigureOut">
              <a:rPr lang="it-IT" smtClean="0"/>
              <a:t>16/04/2024</a:t>
            </a:fld>
            <a:endParaRPr lang="it-IT"/>
          </a:p>
        </p:txBody>
      </p:sp>
      <p:sp>
        <p:nvSpPr>
          <p:cNvPr id="6" name="Footer Placeholder 5">
            <a:extLst>
              <a:ext uri="{FF2B5EF4-FFF2-40B4-BE49-F238E27FC236}">
                <a16:creationId xmlns:a16="http://schemas.microsoft.com/office/drawing/2014/main" id="{5B5F7BBF-D356-C28B-104C-F56EFD5D16DE}"/>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EA7B2496-0478-E26C-FE88-5B0E82484F66}"/>
              </a:ext>
            </a:extLst>
          </p:cNvPr>
          <p:cNvSpPr>
            <a:spLocks noGrp="1"/>
          </p:cNvSpPr>
          <p:nvPr>
            <p:ph type="sldNum" sz="quarter" idx="12"/>
          </p:nvPr>
        </p:nvSpPr>
        <p:spPr/>
        <p:txBody>
          <a:bodyPr/>
          <a:lstStyle/>
          <a:p>
            <a:fld id="{247F253D-7A21-4933-AC95-4AA3CF9C9826}" type="slidenum">
              <a:rPr lang="it-IT" smtClean="0"/>
              <a:t>‹#›</a:t>
            </a:fld>
            <a:endParaRPr lang="it-IT"/>
          </a:p>
        </p:txBody>
      </p:sp>
    </p:spTree>
    <p:extLst>
      <p:ext uri="{BB962C8B-B14F-4D97-AF65-F5344CB8AC3E}">
        <p14:creationId xmlns:p14="http://schemas.microsoft.com/office/powerpoint/2010/main" val="1987466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212D1-AE9B-E4D9-BFF6-D9EC41849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4EFBAC07-0839-3529-DB04-9ADF6A63E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E509D4B-A34F-BE38-0BB9-7176F0509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FADBB-0FA7-407B-8877-CFFDB6118C22}" type="datetimeFigureOut">
              <a:rPr lang="it-IT" smtClean="0"/>
              <a:t>16/04/2024</a:t>
            </a:fld>
            <a:endParaRPr lang="it-IT"/>
          </a:p>
        </p:txBody>
      </p:sp>
      <p:sp>
        <p:nvSpPr>
          <p:cNvPr id="5" name="Footer Placeholder 4">
            <a:extLst>
              <a:ext uri="{FF2B5EF4-FFF2-40B4-BE49-F238E27FC236}">
                <a16:creationId xmlns:a16="http://schemas.microsoft.com/office/drawing/2014/main" id="{DF10D28D-E2D5-98ED-AB15-E5D1EA886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8F32358-4B8F-617B-D0D0-954344572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F253D-7A21-4933-AC95-4AA3CF9C9826}" type="slidenum">
              <a:rPr lang="it-IT" smtClean="0"/>
              <a:t>‹#›</a:t>
            </a:fld>
            <a:endParaRPr lang="it-IT"/>
          </a:p>
        </p:txBody>
      </p:sp>
    </p:spTree>
    <p:extLst>
      <p:ext uri="{BB962C8B-B14F-4D97-AF65-F5344CB8AC3E}">
        <p14:creationId xmlns:p14="http://schemas.microsoft.com/office/powerpoint/2010/main" val="365510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lgmmm95e06z200t@studenti.unical.it"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
            <a:extLst>
              <a:ext uri="{FF2B5EF4-FFF2-40B4-BE49-F238E27FC236}">
                <a16:creationId xmlns:a16="http://schemas.microsoft.com/office/drawing/2014/main" id="{0B1CB99C-2F83-0611-4D56-6D26F9556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146" y="0"/>
            <a:ext cx="4362450" cy="1047750"/>
          </a:xfrm>
          <a:prstGeom prst="rect">
            <a:avLst/>
          </a:prstGeom>
        </p:spPr>
      </p:pic>
      <p:sp>
        <p:nvSpPr>
          <p:cNvPr id="5" name="TextBox 4">
            <a:extLst>
              <a:ext uri="{FF2B5EF4-FFF2-40B4-BE49-F238E27FC236}">
                <a16:creationId xmlns:a16="http://schemas.microsoft.com/office/drawing/2014/main" id="{BEC5EBAF-11EC-59FB-6DBF-8ED8124CD184}"/>
              </a:ext>
            </a:extLst>
          </p:cNvPr>
          <p:cNvSpPr txBox="1"/>
          <p:nvPr/>
        </p:nvSpPr>
        <p:spPr>
          <a:xfrm>
            <a:off x="2672442" y="1136358"/>
            <a:ext cx="6585857" cy="769441"/>
          </a:xfrm>
          <a:prstGeom prst="rect">
            <a:avLst/>
          </a:prstGeom>
          <a:noFill/>
        </p:spPr>
        <p:txBody>
          <a:bodyPr wrap="square" rtlCol="0">
            <a:spAutoFit/>
          </a:bodyPr>
          <a:lstStyle/>
          <a:p>
            <a:pPr algn="ctr"/>
            <a:r>
              <a:rPr lang="en-US" sz="4400" b="1" dirty="0"/>
              <a:t>Positioning Systems</a:t>
            </a:r>
            <a:endParaRPr lang="it-IT" sz="4400" b="1" dirty="0"/>
          </a:p>
        </p:txBody>
      </p:sp>
      <p:sp>
        <p:nvSpPr>
          <p:cNvPr id="8" name="TextBox 7">
            <a:extLst>
              <a:ext uri="{FF2B5EF4-FFF2-40B4-BE49-F238E27FC236}">
                <a16:creationId xmlns:a16="http://schemas.microsoft.com/office/drawing/2014/main" id="{6C97A20D-1E30-4A3A-E014-68A36968BA77}"/>
              </a:ext>
            </a:extLst>
          </p:cNvPr>
          <p:cNvSpPr txBox="1"/>
          <p:nvPr/>
        </p:nvSpPr>
        <p:spPr>
          <a:xfrm>
            <a:off x="2144486" y="1994407"/>
            <a:ext cx="8360228" cy="3046988"/>
          </a:xfrm>
          <a:prstGeom prst="rect">
            <a:avLst/>
          </a:prstGeom>
          <a:noFill/>
        </p:spPr>
        <p:txBody>
          <a:bodyPr wrap="square" rtlCol="0">
            <a:spAutoFit/>
          </a:bodyPr>
          <a:lstStyle/>
          <a:p>
            <a:r>
              <a:rPr lang="en-US" sz="2400" dirty="0"/>
              <a:t>The project and presentation is based on the paper: “Implementation in </a:t>
            </a:r>
            <a:r>
              <a:rPr lang="en-US" sz="2400" dirty="0" err="1"/>
              <a:t>Matlab</a:t>
            </a:r>
            <a:r>
              <a:rPr lang="en-US" sz="2400" dirty="0"/>
              <a:t> of a </a:t>
            </a:r>
            <a:r>
              <a:rPr lang="en-US" sz="2400" dirty="0" err="1"/>
              <a:t>Multilplicative</a:t>
            </a:r>
            <a:r>
              <a:rPr lang="en-US" sz="2400" dirty="0"/>
              <a:t> Extended Kalman Filter for live estimation of a smart device attitude”</a:t>
            </a:r>
          </a:p>
          <a:p>
            <a:endParaRPr lang="en-US" sz="2400" dirty="0"/>
          </a:p>
          <a:p>
            <a:pPr algn="l"/>
            <a:r>
              <a:rPr lang="en-US" sz="2400" dirty="0"/>
              <a:t>And by the help of “</a:t>
            </a:r>
            <a:r>
              <a:rPr lang="en-US" sz="2400" dirty="0" err="1"/>
              <a:t>phyphox</a:t>
            </a:r>
            <a:r>
              <a:rPr lang="en-US" sz="2400" dirty="0"/>
              <a:t>” app developed by </a:t>
            </a:r>
            <a:r>
              <a:rPr lang="it-IT" sz="2400" b="0" i="0" dirty="0">
                <a:solidFill>
                  <a:srgbClr val="1F1F1F"/>
                </a:solidFill>
                <a:effectLst/>
                <a:highlight>
                  <a:srgbClr val="FFFFFF"/>
                </a:highlight>
                <a:latin typeface="Google Sans"/>
              </a:rPr>
              <a:t>RWTH Aachen University</a:t>
            </a:r>
          </a:p>
          <a:p>
            <a:endParaRPr lang="it-IT" sz="2400" b="0" i="0" dirty="0">
              <a:solidFill>
                <a:srgbClr val="1F1F1F"/>
              </a:solidFill>
              <a:effectLst/>
              <a:highlight>
                <a:srgbClr val="FFFFFF"/>
              </a:highlight>
              <a:latin typeface="Google Sans"/>
            </a:endParaRPr>
          </a:p>
          <a:p>
            <a:endParaRPr lang="it-IT" sz="2400" dirty="0"/>
          </a:p>
        </p:txBody>
      </p:sp>
      <p:sp>
        <p:nvSpPr>
          <p:cNvPr id="10" name="TextBox 9">
            <a:extLst>
              <a:ext uri="{FF2B5EF4-FFF2-40B4-BE49-F238E27FC236}">
                <a16:creationId xmlns:a16="http://schemas.microsoft.com/office/drawing/2014/main" id="{1574BCD0-FFA9-AD32-B0C3-FE2F8488330C}"/>
              </a:ext>
            </a:extLst>
          </p:cNvPr>
          <p:cNvSpPr txBox="1"/>
          <p:nvPr/>
        </p:nvSpPr>
        <p:spPr>
          <a:xfrm>
            <a:off x="2144486" y="3822197"/>
            <a:ext cx="8545285" cy="3323987"/>
          </a:xfrm>
          <a:prstGeom prst="rect">
            <a:avLst/>
          </a:prstGeom>
          <a:noFill/>
        </p:spPr>
        <p:txBody>
          <a:bodyPr wrap="square" rtlCol="0">
            <a:spAutoFit/>
          </a:bodyPr>
          <a:lstStyle/>
          <a:p>
            <a:pPr algn="ctr"/>
            <a:endParaRPr lang="en-US" sz="2400" b="1" dirty="0"/>
          </a:p>
          <a:p>
            <a:pPr algn="ctr"/>
            <a:r>
              <a:rPr lang="en-US" sz="2400" b="1" dirty="0"/>
              <a:t>Authors of the paper</a:t>
            </a:r>
            <a:r>
              <a:rPr lang="en-US" dirty="0"/>
              <a:t>:</a:t>
            </a:r>
          </a:p>
          <a:p>
            <a:pPr algn="ctr"/>
            <a:r>
              <a:rPr lang="it-IT" dirty="0"/>
              <a:t>Javier Utrera, Rafael Vasquez</a:t>
            </a:r>
          </a:p>
          <a:p>
            <a:pPr algn="ctr"/>
            <a:endParaRPr lang="it-IT" dirty="0"/>
          </a:p>
          <a:p>
            <a:pPr algn="ctr"/>
            <a:r>
              <a:rPr lang="it-IT" dirty="0"/>
              <a:t>Presentation </a:t>
            </a:r>
            <a:r>
              <a:rPr lang="it-IT" dirty="0" err="1"/>
              <a:t>is</a:t>
            </a:r>
            <a:r>
              <a:rPr lang="it-IT" dirty="0"/>
              <a:t> made by Mohammad </a:t>
            </a:r>
            <a:r>
              <a:rPr lang="it-IT" dirty="0" err="1"/>
              <a:t>Eqbal</a:t>
            </a:r>
            <a:r>
              <a:rPr lang="it-IT" dirty="0"/>
              <a:t> </a:t>
            </a:r>
            <a:r>
              <a:rPr lang="it-IT" dirty="0" err="1"/>
              <a:t>Balaghi</a:t>
            </a:r>
            <a:r>
              <a:rPr lang="it-IT" dirty="0"/>
              <a:t>, </a:t>
            </a:r>
            <a:r>
              <a:rPr lang="it-IT" dirty="0" err="1"/>
              <a:t>Mat</a:t>
            </a:r>
            <a:r>
              <a:rPr lang="it-IT" dirty="0"/>
              <a:t> no 242602</a:t>
            </a:r>
          </a:p>
          <a:p>
            <a:pPr algn="ctr"/>
            <a:endParaRPr lang="it-IT" dirty="0"/>
          </a:p>
          <a:p>
            <a:pPr algn="ctr"/>
            <a:r>
              <a:rPr lang="en-US" dirty="0"/>
              <a:t> DIMES - Univ. </a:t>
            </a:r>
            <a:r>
              <a:rPr lang="en-US" dirty="0" err="1"/>
              <a:t>della</a:t>
            </a:r>
            <a:r>
              <a:rPr lang="en-US" dirty="0"/>
              <a:t> Calabria </a:t>
            </a:r>
          </a:p>
          <a:p>
            <a:pPr algn="ctr"/>
            <a:r>
              <a:rPr lang="en-US" dirty="0">
                <a:hlinkClick r:id="rId3"/>
              </a:rPr>
              <a:t>blgmmm95e06z200t@studenti.unical.it</a:t>
            </a:r>
            <a:r>
              <a:rPr lang="en-US" dirty="0"/>
              <a:t>  </a:t>
            </a:r>
          </a:p>
          <a:p>
            <a:pPr algn="ctr"/>
            <a:r>
              <a:rPr lang="en-US" dirty="0"/>
              <a:t>April 2024 </a:t>
            </a:r>
            <a:endParaRPr lang="en-US"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endParaRPr>
          </a:p>
          <a:p>
            <a:pPr algn="ctr"/>
            <a:endParaRPr lang="it-IT" dirty="0"/>
          </a:p>
          <a:p>
            <a:pPr algn="ctr"/>
            <a:endParaRPr lang="it-IT" dirty="0"/>
          </a:p>
        </p:txBody>
      </p:sp>
    </p:spTree>
    <p:extLst>
      <p:ext uri="{BB962C8B-B14F-4D97-AF65-F5344CB8AC3E}">
        <p14:creationId xmlns:p14="http://schemas.microsoft.com/office/powerpoint/2010/main" val="32912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C3C0-87DD-69E8-6671-414DAE8F15CC}"/>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3.  Attitude Estimation :</a:t>
            </a:r>
            <a:endParaRPr lang="it-IT" dirty="0"/>
          </a:p>
        </p:txBody>
      </p:sp>
      <p:sp>
        <p:nvSpPr>
          <p:cNvPr id="4" name="TextBox 3">
            <a:extLst>
              <a:ext uri="{FF2B5EF4-FFF2-40B4-BE49-F238E27FC236}">
                <a16:creationId xmlns:a16="http://schemas.microsoft.com/office/drawing/2014/main" id="{0830FD1F-6B6E-7029-9A63-EF98A24E945B}"/>
              </a:ext>
            </a:extLst>
          </p:cNvPr>
          <p:cNvSpPr txBox="1"/>
          <p:nvPr/>
        </p:nvSpPr>
        <p:spPr>
          <a:xfrm>
            <a:off x="882502" y="2062716"/>
            <a:ext cx="10515600"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Gyroscope measurements</a:t>
            </a:r>
            <a:r>
              <a:rPr lang="en-US" sz="2000" dirty="0"/>
              <a:t>: </a:t>
            </a:r>
          </a:p>
          <a:p>
            <a:r>
              <a:rPr lang="en-US" sz="2000" dirty="0"/>
              <a:t>To increase the fidelity of the attitude estimator process model,  we incorporate the </a:t>
            </a:r>
            <a:r>
              <a:rPr lang="en-US" sz="2000" dirty="0" err="1"/>
              <a:t>mesaurments</a:t>
            </a:r>
            <a:r>
              <a:rPr lang="en-US" sz="2000" dirty="0"/>
              <a:t> related to the gyroscope to the propagation equations used in the prediction step of the Kalman filtering process.</a:t>
            </a:r>
            <a:endParaRPr lang="it-IT" sz="2000" b="1" dirty="0"/>
          </a:p>
        </p:txBody>
      </p:sp>
      <p:pic>
        <p:nvPicPr>
          <p:cNvPr id="6" name="Picture 5">
            <a:extLst>
              <a:ext uri="{FF2B5EF4-FFF2-40B4-BE49-F238E27FC236}">
                <a16:creationId xmlns:a16="http://schemas.microsoft.com/office/drawing/2014/main" id="{8604BCBF-8A8C-4493-79CF-1A491A1D9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2" y="3840325"/>
            <a:ext cx="8484782" cy="1816196"/>
          </a:xfrm>
          <a:prstGeom prst="rect">
            <a:avLst/>
          </a:prstGeom>
        </p:spPr>
      </p:pic>
    </p:spTree>
    <p:extLst>
      <p:ext uri="{BB962C8B-B14F-4D97-AF65-F5344CB8AC3E}">
        <p14:creationId xmlns:p14="http://schemas.microsoft.com/office/powerpoint/2010/main" val="323832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5347-1DDB-76AB-5169-6EFC521056B9}"/>
              </a:ext>
            </a:extLst>
          </p:cNvPr>
          <p:cNvSpPr>
            <a:spLocks noGrp="1"/>
          </p:cNvSpPr>
          <p:nvPr>
            <p:ph type="title"/>
          </p:nvPr>
        </p:nvSpPr>
        <p:spPr>
          <a:xfrm>
            <a:off x="838200" y="226901"/>
            <a:ext cx="10515600" cy="1325563"/>
          </a:xfrm>
        </p:spPr>
        <p:txBody>
          <a:bodyPr/>
          <a:lstStyle/>
          <a:p>
            <a:r>
              <a:rPr lang="en-US" dirty="0"/>
              <a:t>3.1. Quaternions</a:t>
            </a:r>
            <a:endParaRPr lang="it-IT" dirty="0"/>
          </a:p>
        </p:txBody>
      </p:sp>
      <p:sp>
        <p:nvSpPr>
          <p:cNvPr id="3" name="TextBox 2">
            <a:extLst>
              <a:ext uri="{FF2B5EF4-FFF2-40B4-BE49-F238E27FC236}">
                <a16:creationId xmlns:a16="http://schemas.microsoft.com/office/drawing/2014/main" id="{AFE37393-5D54-BE7A-77FC-2C883AC6AC62}"/>
              </a:ext>
            </a:extLst>
          </p:cNvPr>
          <p:cNvSpPr txBox="1"/>
          <p:nvPr/>
        </p:nvSpPr>
        <p:spPr>
          <a:xfrm>
            <a:off x="935665" y="1477926"/>
            <a:ext cx="10515600" cy="4401205"/>
          </a:xfrm>
          <a:prstGeom prst="rect">
            <a:avLst/>
          </a:prstGeom>
          <a:noFill/>
        </p:spPr>
        <p:txBody>
          <a:bodyPr wrap="square" rtlCol="0">
            <a:spAutoFit/>
          </a:bodyPr>
          <a:lstStyle/>
          <a:p>
            <a:pPr algn="l"/>
            <a:r>
              <a:rPr lang="it-IT" sz="2000" b="1" i="0" dirty="0" err="1">
                <a:solidFill>
                  <a:srgbClr val="0D0D0D"/>
                </a:solidFill>
                <a:effectLst/>
                <a:highlight>
                  <a:srgbClr val="FFFFFF"/>
                </a:highlight>
                <a:latin typeface="Söhne"/>
              </a:rPr>
              <a:t>Quaternions</a:t>
            </a:r>
            <a:r>
              <a:rPr lang="it-IT" sz="2000" b="1" i="0" dirty="0">
                <a:solidFill>
                  <a:srgbClr val="0D0D0D"/>
                </a:solidFill>
                <a:effectLst/>
                <a:highlight>
                  <a:srgbClr val="FFFFFF"/>
                </a:highlight>
                <a:latin typeface="Söhne"/>
              </a:rPr>
              <a:t> for </a:t>
            </a:r>
            <a:r>
              <a:rPr lang="it-IT" sz="2000" b="1" i="0" dirty="0" err="1">
                <a:solidFill>
                  <a:srgbClr val="0D0D0D"/>
                </a:solidFill>
                <a:effectLst/>
                <a:highlight>
                  <a:srgbClr val="FFFFFF"/>
                </a:highlight>
                <a:latin typeface="Söhne"/>
              </a:rPr>
              <a:t>Attitude</a:t>
            </a:r>
            <a:r>
              <a:rPr lang="it-IT" sz="2000" b="1" i="0" dirty="0">
                <a:solidFill>
                  <a:srgbClr val="0D0D0D"/>
                </a:solidFill>
                <a:effectLst/>
                <a:highlight>
                  <a:srgbClr val="FFFFFF"/>
                </a:highlight>
                <a:latin typeface="Söhne"/>
              </a:rPr>
              <a:t> </a:t>
            </a:r>
            <a:r>
              <a:rPr lang="it-IT" sz="2000" b="1" i="0" dirty="0" err="1">
                <a:solidFill>
                  <a:srgbClr val="0D0D0D"/>
                </a:solidFill>
                <a:effectLst/>
                <a:highlight>
                  <a:srgbClr val="FFFFFF"/>
                </a:highlight>
                <a:latin typeface="Söhne"/>
              </a:rPr>
              <a:t>Representation</a:t>
            </a:r>
            <a:r>
              <a:rPr lang="it-IT" sz="2000" b="1" i="0" dirty="0">
                <a:solidFill>
                  <a:srgbClr val="0D0D0D"/>
                </a:solidFill>
                <a:effectLst/>
                <a:highlight>
                  <a:srgbClr val="FFFFFF"/>
                </a:highlight>
                <a:latin typeface="Söhne"/>
              </a:rPr>
              <a: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Quaternions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provide</a:t>
            </a:r>
            <a:r>
              <a:rPr lang="it-IT" sz="2000" b="0" i="0" dirty="0">
                <a:solidFill>
                  <a:srgbClr val="0D0D0D"/>
                </a:solidFill>
                <a:effectLst/>
                <a:highlight>
                  <a:srgbClr val="FFFFFF"/>
                </a:highlight>
                <a:latin typeface="Söhne"/>
              </a:rPr>
              <a:t> a </a:t>
            </a:r>
            <a:r>
              <a:rPr lang="it-IT" sz="2000" b="0" i="0" dirty="0" err="1">
                <a:solidFill>
                  <a:srgbClr val="0D0D0D"/>
                </a:solidFill>
                <a:effectLst/>
                <a:highlight>
                  <a:srgbClr val="FFFFFF"/>
                </a:highlight>
                <a:latin typeface="Söhne"/>
              </a:rPr>
              <a:t>robust</a:t>
            </a:r>
            <a:r>
              <a:rPr lang="it-IT" sz="2000" b="0" i="0" dirty="0">
                <a:solidFill>
                  <a:srgbClr val="0D0D0D"/>
                </a:solidFill>
                <a:effectLst/>
                <a:highlight>
                  <a:srgbClr val="FFFFFF"/>
                </a:highlight>
                <a:latin typeface="Söhne"/>
              </a:rPr>
              <a:t> and </a:t>
            </a:r>
            <a:r>
              <a:rPr lang="it-IT" sz="2000" b="0" i="0" dirty="0" err="1">
                <a:solidFill>
                  <a:srgbClr val="0D0D0D"/>
                </a:solidFill>
                <a:effectLst/>
                <a:highlight>
                  <a:srgbClr val="FFFFFF"/>
                </a:highlight>
                <a:latin typeface="Söhne"/>
              </a:rPr>
              <a:t>efficient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method</a:t>
            </a:r>
            <a:r>
              <a:rPr lang="it-IT" sz="2000" b="0" i="0" dirty="0">
                <a:solidFill>
                  <a:srgbClr val="0D0D0D"/>
                </a:solidFill>
                <a:effectLst/>
                <a:highlight>
                  <a:srgbClr val="FFFFFF"/>
                </a:highlight>
                <a:latin typeface="Söhne"/>
              </a:rPr>
              <a:t> for </a:t>
            </a:r>
            <a:r>
              <a:rPr lang="it-IT" sz="2000" b="0" i="0" dirty="0" err="1">
                <a:solidFill>
                  <a:srgbClr val="0D0D0D"/>
                </a:solidFill>
                <a:effectLst/>
                <a:highlight>
                  <a:srgbClr val="FFFFFF"/>
                </a:highlight>
                <a:latin typeface="Söhne"/>
              </a:rPr>
              <a:t>representing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spatial</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orientations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particularly</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beneficial</a:t>
            </a:r>
            <a:r>
              <a:rPr lang="it-IT" sz="2000" b="0" i="0" dirty="0">
                <a:solidFill>
                  <a:srgbClr val="0D0D0D"/>
                </a:solidFill>
                <a:effectLst/>
                <a:highlight>
                  <a:srgbClr val="FFFFFF"/>
                </a:highlight>
                <a:latin typeface="Söhne"/>
              </a:rPr>
              <a:t> in </a:t>
            </a:r>
            <a:r>
              <a:rPr lang="it-IT" sz="2000" b="0" i="0" dirty="0" err="1">
                <a:solidFill>
                  <a:srgbClr val="0D0D0D"/>
                </a:solidFill>
                <a:effectLst/>
                <a:highlight>
                  <a:srgbClr val="FFFFFF"/>
                </a:highlight>
                <a:latin typeface="Söhne"/>
              </a:rPr>
              <a:t>aerospace</a:t>
            </a:r>
            <a:r>
              <a:rPr lang="it-IT" sz="2000" b="0" i="0" dirty="0">
                <a:solidFill>
                  <a:srgbClr val="0D0D0D"/>
                </a:solidFill>
                <a:effectLst/>
                <a:highlight>
                  <a:srgbClr val="FFFFFF"/>
                </a:highlight>
                <a:latin typeface="Söhne"/>
              </a:rPr>
              <a:t> for </a:t>
            </a:r>
            <a:r>
              <a:rPr lang="it-IT" sz="2000" b="0" i="0" dirty="0" err="1">
                <a:solidFill>
                  <a:srgbClr val="0D0D0D"/>
                </a:solidFill>
                <a:effectLst/>
                <a:highlight>
                  <a:srgbClr val="FFFFFF"/>
                </a:highlight>
                <a:latin typeface="Söhne"/>
              </a:rPr>
              <a:t>handling</a:t>
            </a:r>
            <a:r>
              <a:rPr lang="it-IT" sz="2000" b="0" i="0" dirty="0">
                <a:solidFill>
                  <a:srgbClr val="0D0D0D"/>
                </a:solidFill>
                <a:effectLst/>
                <a:highlight>
                  <a:srgbClr val="FFFFFF"/>
                </a:highlight>
                <a:latin typeface="Söhne"/>
              </a:rPr>
              <a:t> 3D </a:t>
            </a:r>
            <a:r>
              <a:rPr lang="it-IT" sz="2000" b="0" i="0" dirty="0" err="1">
                <a:solidFill>
                  <a:srgbClr val="0D0D0D"/>
                </a:solidFill>
                <a:effectLst/>
                <a:highlight>
                  <a:srgbClr val="FFFFFF"/>
                </a:highlight>
                <a:latin typeface="Söhne"/>
              </a:rPr>
              <a:t>rotations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without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suffering</a:t>
            </a:r>
            <a:r>
              <a:rPr lang="it-IT" sz="2000" b="0" i="0" dirty="0">
                <a:solidFill>
                  <a:srgbClr val="0D0D0D"/>
                </a:solidFill>
                <a:effectLst/>
                <a:highlight>
                  <a:srgbClr val="FFFFFF"/>
                </a:highlight>
                <a:latin typeface="Söhne"/>
              </a:rPr>
              <a:t> from </a:t>
            </a:r>
            <a:r>
              <a:rPr lang="it-IT" sz="2000" b="0" i="0" dirty="0" err="1">
                <a:solidFill>
                  <a:srgbClr val="0D0D0D"/>
                </a:solidFill>
                <a:effectLst/>
                <a:highlight>
                  <a:srgbClr val="FFFFFF"/>
                </a:highlight>
                <a:latin typeface="Söhne"/>
              </a:rPr>
              <a:t>gimbal</a:t>
            </a:r>
            <a:r>
              <a:rPr lang="it-IT" sz="2000" b="0" i="0" dirty="0">
                <a:solidFill>
                  <a:srgbClr val="0D0D0D"/>
                </a:solidFill>
                <a:effectLst/>
                <a:highlight>
                  <a:srgbClr val="FFFFFF"/>
                </a:highlight>
                <a:latin typeface="Söhne"/>
              </a:rPr>
              <a:t> lock. A </a:t>
            </a: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expressed</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as</a:t>
            </a:r>
            <a:r>
              <a:rPr lang="it-IT" sz="2000" dirty="0">
                <a:solidFill>
                  <a:srgbClr val="0D0D0D"/>
                </a:solidFill>
                <a:highlight>
                  <a:srgbClr val="FFFFFF"/>
                </a:highlight>
                <a:latin typeface="Söhne"/>
              </a:rPr>
              <a:t> </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0​+</a:t>
            </a:r>
            <a:r>
              <a:rPr lang="it-IT" sz="2000" b="0" i="1" dirty="0">
                <a:solidFill>
                  <a:srgbClr val="0D0D0D"/>
                </a:solidFill>
                <a:effectLst/>
                <a:highlight>
                  <a:srgbClr val="FFFFFF"/>
                </a:highlight>
                <a:latin typeface="KaTeX_Math"/>
              </a:rPr>
              <a:t>iq</a:t>
            </a:r>
            <a:r>
              <a:rPr lang="it-IT" sz="2000" b="0" i="0" dirty="0">
                <a:solidFill>
                  <a:srgbClr val="0D0D0D"/>
                </a:solidFill>
                <a:effectLst/>
                <a:highlight>
                  <a:srgbClr val="FFFFFF"/>
                </a:highlight>
                <a:latin typeface="KaTeX_Main"/>
              </a:rPr>
              <a:t>1​+</a:t>
            </a:r>
            <a:r>
              <a:rPr lang="it-IT" sz="2000" b="0" i="1" dirty="0">
                <a:solidFill>
                  <a:srgbClr val="0D0D0D"/>
                </a:solidFill>
                <a:effectLst/>
                <a:highlight>
                  <a:srgbClr val="FFFFFF"/>
                </a:highlight>
                <a:latin typeface="KaTeX_Math"/>
              </a:rPr>
              <a:t>jq</a:t>
            </a:r>
            <a:r>
              <a:rPr lang="it-IT" sz="2000" b="0" i="0" dirty="0">
                <a:solidFill>
                  <a:srgbClr val="0D0D0D"/>
                </a:solidFill>
                <a:effectLst/>
                <a:highlight>
                  <a:srgbClr val="FFFFFF"/>
                </a:highlight>
                <a:latin typeface="KaTeX_Main"/>
              </a:rPr>
              <a:t>2​+</a:t>
            </a:r>
            <a:r>
              <a:rPr lang="it-IT" sz="2000" b="0" i="1" dirty="0">
                <a:solidFill>
                  <a:srgbClr val="0D0D0D"/>
                </a:solidFill>
                <a:effectLst/>
                <a:highlight>
                  <a:srgbClr val="FFFFFF"/>
                </a:highlight>
                <a:latin typeface="KaTeX_Math"/>
              </a:rPr>
              <a:t>kq</a:t>
            </a:r>
            <a:r>
              <a:rPr lang="it-IT" sz="2000" b="0" i="0" dirty="0">
                <a:solidFill>
                  <a:srgbClr val="0D0D0D"/>
                </a:solidFill>
                <a:effectLst/>
                <a:highlight>
                  <a:srgbClr val="FFFFFF"/>
                </a:highlight>
                <a:latin typeface="KaTeX_Main"/>
              </a:rPr>
              <a:t>3​</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where</a:t>
            </a:r>
            <a:r>
              <a:rPr lang="it-IT" sz="2000" b="0" i="0" dirty="0">
                <a:solidFill>
                  <a:srgbClr val="0D0D0D"/>
                </a:solidFill>
                <a:effectLst/>
                <a:highlight>
                  <a:srgbClr val="FFFFFF"/>
                </a:highlight>
                <a:latin typeface="Söhne"/>
              </a:rPr>
              <a:t> </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0​</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the scalar part, and  </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1​,</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2​,</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3​]</a:t>
            </a:r>
            <a:r>
              <a:rPr lang="it-IT" sz="2000" b="0" i="1" dirty="0">
                <a:solidFill>
                  <a:srgbClr val="0D0D0D"/>
                </a:solidFill>
                <a:effectLst/>
                <a:highlight>
                  <a:srgbClr val="FFFFFF"/>
                </a:highlight>
                <a:latin typeface="KaTeX_Math"/>
              </a:rPr>
              <a:t>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vector</a:t>
            </a:r>
            <a:r>
              <a:rPr lang="it-IT" sz="2000" b="0" i="0" dirty="0">
                <a:solidFill>
                  <a:srgbClr val="0D0D0D"/>
                </a:solidFill>
                <a:effectLst/>
                <a:highlight>
                  <a:srgbClr val="FFFFFF"/>
                </a:highlight>
                <a:latin typeface="Söhne"/>
              </a:rPr>
              <a:t> part.</a:t>
            </a:r>
          </a:p>
          <a:p>
            <a:pPr algn="l"/>
            <a:r>
              <a:rPr lang="it-IT" sz="2000" b="1" i="0" dirty="0" err="1">
                <a:solidFill>
                  <a:srgbClr val="0D0D0D"/>
                </a:solidFill>
                <a:effectLst/>
                <a:highlight>
                  <a:srgbClr val="FFFFFF"/>
                </a:highlight>
                <a:latin typeface="Söhne"/>
              </a:rPr>
              <a:t>Quaternion</a:t>
            </a:r>
            <a:r>
              <a:rPr lang="it-IT" sz="2000" b="1" i="0" dirty="0">
                <a:solidFill>
                  <a:srgbClr val="0D0D0D"/>
                </a:solidFill>
                <a:effectLst/>
                <a:highlight>
                  <a:srgbClr val="FFFFFF"/>
                </a:highlight>
                <a:latin typeface="Söhne"/>
              </a:rPr>
              <a:t> Operations:</a:t>
            </a:r>
            <a:endParaRPr lang="it-IT" sz="2000" b="0" i="0" dirty="0">
              <a:solidFill>
                <a:srgbClr val="0D0D0D"/>
              </a:solidFill>
              <a:effectLst/>
              <a:highlight>
                <a:srgbClr val="FFFFFF"/>
              </a:highlight>
              <a:latin typeface="Söhne"/>
            </a:endParaRPr>
          </a:p>
          <a:p>
            <a:pPr algn="l">
              <a:buFont typeface="Arial" panose="020B0604020202020204" pitchFamily="34" charset="0"/>
              <a:buChar char="•"/>
            </a:pPr>
            <a:r>
              <a:rPr lang="it-IT" sz="2000" b="0" i="0" dirty="0">
                <a:solidFill>
                  <a:srgbClr val="0D0D0D"/>
                </a:solidFill>
                <a:effectLst/>
                <a:highlight>
                  <a:srgbClr val="FFFFFF"/>
                </a:highlight>
                <a:latin typeface="Söhne"/>
              </a:rPr>
              <a:t>Basic rules for </a:t>
            </a: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multiplication</a:t>
            </a:r>
            <a:r>
              <a:rPr lang="it-IT" sz="2000" b="0" i="0" dirty="0">
                <a:solidFill>
                  <a:srgbClr val="0D0D0D"/>
                </a:solidFill>
                <a:effectLst/>
                <a:highlight>
                  <a:srgbClr val="FFFFFF"/>
                </a:highlight>
                <a:latin typeface="Söhne"/>
              </a:rPr>
              <a:t> are </a:t>
            </a:r>
            <a:r>
              <a:rPr lang="it-IT" sz="2000" b="0" i="0" dirty="0" err="1">
                <a:solidFill>
                  <a:srgbClr val="0D0D0D"/>
                </a:solidFill>
                <a:effectLst/>
                <a:highlight>
                  <a:srgbClr val="FFFFFF"/>
                </a:highlight>
                <a:latin typeface="Söhne"/>
              </a:rPr>
              <a:t>defined</a:t>
            </a:r>
            <a:r>
              <a:rPr lang="it-IT" sz="2000" b="0" i="0" dirty="0">
                <a:solidFill>
                  <a:srgbClr val="0D0D0D"/>
                </a:solidFill>
                <a:effectLst/>
                <a:highlight>
                  <a:srgbClr val="FFFFFF"/>
                </a:highlight>
                <a:latin typeface="Söhne"/>
              </a:rPr>
              <a:t> to support </a:t>
            </a:r>
            <a:r>
              <a:rPr lang="it-IT" sz="2000" b="0" i="0" dirty="0" err="1">
                <a:solidFill>
                  <a:srgbClr val="0D0D0D"/>
                </a:solidFill>
                <a:effectLst/>
                <a:highlight>
                  <a:srgbClr val="FFFFFF"/>
                </a:highlight>
                <a:latin typeface="Söhne"/>
              </a:rPr>
              <a:t>rotation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operations</a:t>
            </a:r>
            <a:r>
              <a:rPr lang="it-IT" sz="20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sz="2000" b="0" i="1" dirty="0" err="1">
                <a:solidFill>
                  <a:srgbClr val="0D0D0D"/>
                </a:solidFill>
                <a:effectLst/>
                <a:highlight>
                  <a:srgbClr val="FFFFFF"/>
                </a:highlight>
                <a:latin typeface="KaTeX_Math"/>
              </a:rPr>
              <a:t>i</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i</a:t>
            </a:r>
            <a:r>
              <a:rPr lang="it-IT" sz="2000" b="0" i="0" dirty="0">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j</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j</a:t>
            </a:r>
            <a:r>
              <a:rPr lang="it-IT" sz="2000" b="0" i="0" dirty="0">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k</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k</a:t>
            </a:r>
            <a:r>
              <a:rPr lang="it-IT" sz="2000" b="0" i="0" dirty="0">
                <a:solidFill>
                  <a:srgbClr val="0D0D0D"/>
                </a:solidFill>
                <a:effectLst/>
                <a:highlight>
                  <a:srgbClr val="FFFFFF"/>
                </a:highlight>
                <a:latin typeface="KaTeX_Main"/>
              </a:rPr>
              <a:t>=−1</a:t>
            </a:r>
            <a:endParaRPr lang="it-IT" sz="20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it-IT" sz="2000" b="0" i="1" dirty="0" err="1">
                <a:solidFill>
                  <a:srgbClr val="0D0D0D"/>
                </a:solidFill>
                <a:effectLst/>
                <a:highlight>
                  <a:srgbClr val="FFFFFF"/>
                </a:highlight>
                <a:latin typeface="KaTeX_Math"/>
              </a:rPr>
              <a:t>i</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j</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k</a:t>
            </a:r>
            <a:r>
              <a:rPr lang="it-IT" sz="2000" b="0" i="0" dirty="0">
                <a:solidFill>
                  <a:srgbClr val="0D0D0D"/>
                </a:solidFill>
                <a:effectLst/>
                <a:highlight>
                  <a:srgbClr val="FFFFFF"/>
                </a:highlight>
                <a:latin typeface="Söhne"/>
              </a:rPr>
              <a:t>, </a:t>
            </a:r>
            <a:r>
              <a:rPr lang="it-IT" sz="2000" b="0" i="1" dirty="0" err="1">
                <a:solidFill>
                  <a:srgbClr val="0D0D0D"/>
                </a:solidFill>
                <a:effectLst/>
                <a:highlight>
                  <a:srgbClr val="FFFFFF"/>
                </a:highlight>
                <a:latin typeface="KaTeX_Math"/>
              </a:rPr>
              <a:t>j</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k</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i</a:t>
            </a:r>
            <a:r>
              <a:rPr lang="it-IT" sz="2000" b="0" i="0" dirty="0">
                <a:solidFill>
                  <a:srgbClr val="0D0D0D"/>
                </a:solidFill>
                <a:effectLst/>
                <a:highlight>
                  <a:srgbClr val="FFFFFF"/>
                </a:highlight>
                <a:latin typeface="Söhne"/>
              </a:rPr>
              <a:t>, </a:t>
            </a:r>
            <a:r>
              <a:rPr lang="it-IT" sz="2000" b="0" i="1" dirty="0" err="1">
                <a:solidFill>
                  <a:srgbClr val="0D0D0D"/>
                </a:solidFill>
                <a:effectLst/>
                <a:highlight>
                  <a:srgbClr val="FFFFFF"/>
                </a:highlight>
                <a:latin typeface="KaTeX_Math"/>
              </a:rPr>
              <a:t>k</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i</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j</a:t>
            </a:r>
            <a:r>
              <a:rPr lang="it-IT" sz="2000" b="0" i="0" dirty="0">
                <a:solidFill>
                  <a:srgbClr val="0D0D0D"/>
                </a:solidFill>
                <a:effectLst/>
                <a:highlight>
                  <a:srgbClr val="FFFFFF"/>
                </a:highlight>
                <a:latin typeface="Söhne"/>
              </a:rPr>
              <a:t>, and </a:t>
            </a:r>
            <a:r>
              <a:rPr lang="it-IT" sz="2000" b="0" i="0" dirty="0" err="1">
                <a:solidFill>
                  <a:srgbClr val="0D0D0D"/>
                </a:solidFill>
                <a:effectLst/>
                <a:highlight>
                  <a:srgbClr val="FFFFFF"/>
                </a:highlight>
                <a:latin typeface="Söhne"/>
              </a:rPr>
              <a:t>inversely</a:t>
            </a:r>
            <a:r>
              <a:rPr lang="it-IT" sz="2000" dirty="0">
                <a:solidFill>
                  <a:srgbClr val="0D0D0D"/>
                </a:solidFill>
                <a:highlight>
                  <a:srgbClr val="FFFFFF"/>
                </a:highlight>
                <a:latin typeface="Söhne"/>
              </a:rPr>
              <a:t>, </a:t>
            </a:r>
            <a:r>
              <a:rPr lang="it-IT" sz="2000" b="0" i="1" dirty="0" err="1">
                <a:solidFill>
                  <a:srgbClr val="0D0D0D"/>
                </a:solidFill>
                <a:effectLst/>
                <a:highlight>
                  <a:srgbClr val="FFFFFF"/>
                </a:highlight>
                <a:latin typeface="KaTeX_Math"/>
              </a:rPr>
              <a:t>j</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i</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k</a:t>
            </a:r>
            <a:r>
              <a:rPr lang="it-IT" sz="2000" b="0" i="0" dirty="0">
                <a:solidFill>
                  <a:srgbClr val="0D0D0D"/>
                </a:solidFill>
                <a:effectLst/>
                <a:highlight>
                  <a:srgbClr val="FFFFFF"/>
                </a:highlight>
                <a:latin typeface="Söhne"/>
              </a:rPr>
              <a:t>, </a:t>
            </a:r>
            <a:r>
              <a:rPr lang="it-IT" sz="2000" b="0" i="1" dirty="0" err="1">
                <a:solidFill>
                  <a:srgbClr val="0D0D0D"/>
                </a:solidFill>
                <a:effectLst/>
                <a:highlight>
                  <a:srgbClr val="FFFFFF"/>
                </a:highlight>
                <a:latin typeface="KaTeX_Math"/>
              </a:rPr>
              <a:t>i</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k</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j</a:t>
            </a:r>
            <a:r>
              <a:rPr lang="it-IT" sz="2000" b="0" i="0" dirty="0">
                <a:solidFill>
                  <a:srgbClr val="0D0D0D"/>
                </a:solidFill>
                <a:effectLst/>
                <a:highlight>
                  <a:srgbClr val="FFFFFF"/>
                </a:highlight>
                <a:latin typeface="Söhne"/>
              </a:rPr>
              <a:t>, </a:t>
            </a:r>
            <a:r>
              <a:rPr lang="it-IT" sz="2000" b="0" i="1" dirty="0" err="1">
                <a:solidFill>
                  <a:srgbClr val="0D0D0D"/>
                </a:solidFill>
                <a:effectLst/>
                <a:highlight>
                  <a:srgbClr val="FFFFFF"/>
                </a:highlight>
                <a:latin typeface="KaTeX_Math"/>
              </a:rPr>
              <a:t>k</a:t>
            </a:r>
            <a:r>
              <a:rPr lang="it-IT" sz="2000" b="0" i="0" dirty="0" err="1">
                <a:solidFill>
                  <a:srgbClr val="0D0D0D"/>
                </a:solidFill>
                <a:effectLst/>
                <a:highlight>
                  <a:srgbClr val="FFFFFF"/>
                </a:highlight>
                <a:latin typeface="KaTeX_Main"/>
              </a:rPr>
              <a:t>∗</a:t>
            </a:r>
            <a:r>
              <a:rPr lang="it-IT" sz="2000" b="0" i="1" dirty="0" err="1">
                <a:solidFill>
                  <a:srgbClr val="0D0D0D"/>
                </a:solidFill>
                <a:effectLst/>
                <a:highlight>
                  <a:srgbClr val="FFFFFF"/>
                </a:highlight>
                <a:latin typeface="KaTeX_Math"/>
              </a:rPr>
              <a:t>j</a:t>
            </a:r>
            <a:r>
              <a:rPr lang="it-IT" sz="2000" b="0" i="0" dirty="0">
                <a:solidFill>
                  <a:srgbClr val="0D0D0D"/>
                </a:solidFill>
                <a:effectLst/>
                <a:highlight>
                  <a:srgbClr val="FFFFFF"/>
                </a:highlight>
                <a:latin typeface="KaTeX_Main"/>
              </a:rPr>
              <a:t>=−</a:t>
            </a:r>
            <a:r>
              <a:rPr lang="it-IT" sz="2000" b="0" i="1" dirty="0">
                <a:solidFill>
                  <a:srgbClr val="0D0D0D"/>
                </a:solidFill>
                <a:effectLst/>
                <a:highlight>
                  <a:srgbClr val="FFFFFF"/>
                </a:highlight>
                <a:latin typeface="KaTeX_Math"/>
              </a:rPr>
              <a:t>i</a:t>
            </a:r>
            <a:endParaRPr lang="it-IT" sz="2000" b="0" i="0" dirty="0">
              <a:solidFill>
                <a:srgbClr val="0D0D0D"/>
              </a:solidFill>
              <a:effectLst/>
              <a:highlight>
                <a:srgbClr val="FFFFFF"/>
              </a:highlight>
              <a:latin typeface="Söhne"/>
            </a:endParaRPr>
          </a:p>
          <a:p>
            <a:pPr algn="l"/>
            <a:r>
              <a:rPr lang="it-IT" sz="2000" b="1" i="0" dirty="0" err="1">
                <a:solidFill>
                  <a:srgbClr val="0D0D0D"/>
                </a:solidFill>
                <a:effectLst/>
                <a:highlight>
                  <a:srgbClr val="FFFFFF"/>
                </a:highlight>
                <a:latin typeface="Söhne"/>
              </a:rPr>
              <a:t>Attitude</a:t>
            </a:r>
            <a:r>
              <a:rPr lang="it-IT" sz="2000" b="1" i="0" dirty="0">
                <a:solidFill>
                  <a:srgbClr val="0D0D0D"/>
                </a:solidFill>
                <a:effectLst/>
                <a:highlight>
                  <a:srgbClr val="FFFFFF"/>
                </a:highlight>
                <a:latin typeface="Söhne"/>
              </a:rPr>
              <a:t> </a:t>
            </a:r>
            <a:r>
              <a:rPr lang="it-IT" sz="2000" b="1" i="0" dirty="0" err="1">
                <a:solidFill>
                  <a:srgbClr val="0D0D0D"/>
                </a:solidFill>
                <a:effectLst/>
                <a:highlight>
                  <a:srgbClr val="FFFFFF"/>
                </a:highlight>
                <a:latin typeface="Söhne"/>
              </a:rPr>
              <a:t>Representation</a:t>
            </a:r>
            <a:r>
              <a:rPr lang="it-IT" sz="2000" b="1" i="0" dirty="0">
                <a:solidFill>
                  <a:srgbClr val="0D0D0D"/>
                </a:solidFill>
                <a:effectLst/>
                <a:highlight>
                  <a:srgbClr val="FFFFFF"/>
                </a:highlight>
                <a:latin typeface="Söhne"/>
              </a:rPr>
              <a:t> via </a:t>
            </a:r>
            <a:r>
              <a:rPr lang="it-IT" sz="2000" b="1" i="0" dirty="0" err="1">
                <a:solidFill>
                  <a:srgbClr val="0D0D0D"/>
                </a:solidFill>
                <a:effectLst/>
                <a:highlight>
                  <a:srgbClr val="FFFFFF"/>
                </a:highlight>
                <a:latin typeface="Söhne"/>
              </a:rPr>
              <a:t>Quaternions</a:t>
            </a:r>
            <a:r>
              <a:rPr lang="it-IT" sz="2000" b="1" i="0" dirty="0">
                <a:solidFill>
                  <a:srgbClr val="0D0D0D"/>
                </a:solidFill>
                <a:effectLst/>
                <a:highlight>
                  <a:srgbClr val="FFFFFF"/>
                </a:highlight>
                <a:latin typeface="Söhne"/>
              </a:rPr>
              <a:t>:</a:t>
            </a:r>
            <a:endParaRPr lang="it-IT" sz="2000" b="0" i="0" dirty="0">
              <a:solidFill>
                <a:srgbClr val="0D0D0D"/>
              </a:solidFill>
              <a:effectLst/>
              <a:highlight>
                <a:srgbClr val="FFFFFF"/>
              </a:highlight>
              <a:latin typeface="Söhne"/>
            </a:endParaRPr>
          </a:p>
          <a:p>
            <a:pPr algn="l">
              <a:buFont typeface="Arial" panose="020B0604020202020204" pitchFamily="34" charset="0"/>
              <a:buChar char="•"/>
            </a:pP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representation</a:t>
            </a:r>
            <a:r>
              <a:rPr lang="it-IT" sz="2000" b="0" i="0" dirty="0">
                <a:solidFill>
                  <a:srgbClr val="0D0D0D"/>
                </a:solidFill>
                <a:effectLst/>
                <a:highlight>
                  <a:srgbClr val="FFFFFF"/>
                </a:highlight>
                <a:latin typeface="Söhne"/>
              </a:rPr>
              <a:t> of </a:t>
            </a:r>
            <a:r>
              <a:rPr lang="it-IT" sz="2000" b="0" i="0" dirty="0" err="1">
                <a:solidFill>
                  <a:srgbClr val="0D0D0D"/>
                </a:solidFill>
                <a:effectLst/>
                <a:highlight>
                  <a:srgbClr val="FFFFFF"/>
                </a:highlight>
                <a:latin typeface="Söhne"/>
              </a:rPr>
              <a:t>rotation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about</a:t>
            </a:r>
            <a:r>
              <a:rPr lang="it-IT" sz="2000" b="0" i="0" dirty="0">
                <a:solidFill>
                  <a:srgbClr val="0D0D0D"/>
                </a:solidFill>
                <a:effectLst/>
                <a:highlight>
                  <a:srgbClr val="FFFFFF"/>
                </a:highlight>
                <a:latin typeface="Söhne"/>
              </a:rPr>
              <a:t> an </a:t>
            </a:r>
            <a:r>
              <a:rPr lang="it-IT" sz="2000" b="0" i="0" dirty="0" err="1">
                <a:solidFill>
                  <a:srgbClr val="0D0D0D"/>
                </a:solidFill>
                <a:effectLst/>
                <a:highlight>
                  <a:srgbClr val="FFFFFF"/>
                </a:highlight>
                <a:latin typeface="Söhne"/>
              </a:rPr>
              <a:t>axis</a:t>
            </a:r>
            <a:r>
              <a:rPr lang="it-IT" sz="2000" b="0" i="0" dirty="0">
                <a:solidFill>
                  <a:srgbClr val="0D0D0D"/>
                </a:solidFill>
                <a:effectLst/>
                <a:highlight>
                  <a:srgbClr val="FFFFFF"/>
                </a:highlight>
                <a:latin typeface="Söhne"/>
              </a:rPr>
              <a:t> </a:t>
            </a:r>
            <a:r>
              <a:rPr lang="it-IT" sz="2000" b="0" i="1" dirty="0">
                <a:solidFill>
                  <a:srgbClr val="0D0D0D"/>
                </a:solidFill>
                <a:effectLst/>
                <a:highlight>
                  <a:srgbClr val="FFFFFF"/>
                </a:highlight>
                <a:latin typeface="KaTeX_Math"/>
              </a:rPr>
              <a:t>e</a:t>
            </a:r>
            <a:r>
              <a:rPr lang="it-IT" sz="2000" b="0" i="0" dirty="0">
                <a:solidFill>
                  <a:srgbClr val="0D0D0D"/>
                </a:solidFill>
                <a:effectLst/>
                <a:highlight>
                  <a:srgbClr val="FFFFFF"/>
                </a:highlight>
                <a:latin typeface="Söhne"/>
              </a:rPr>
              <a:t> by an angle </a:t>
            </a:r>
            <a:r>
              <a:rPr lang="el-GR" sz="2000" b="0" i="1" dirty="0">
                <a:solidFill>
                  <a:srgbClr val="0D0D0D"/>
                </a:solidFill>
                <a:effectLst/>
                <a:highlight>
                  <a:srgbClr val="FFFFFF"/>
                </a:highlight>
                <a:latin typeface="KaTeX_Math"/>
              </a:rPr>
              <a:t>θ</a:t>
            </a:r>
            <a:r>
              <a:rPr lang="el-GR"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given</a:t>
            </a:r>
            <a:r>
              <a:rPr lang="it-IT" sz="2000" b="0" i="0" dirty="0">
                <a:solidFill>
                  <a:srgbClr val="0D0D0D"/>
                </a:solidFill>
                <a:effectLst/>
                <a:highlight>
                  <a:srgbClr val="FFFFFF"/>
                </a:highlight>
                <a:latin typeface="Söhne"/>
              </a:rPr>
              <a:t> by:</a:t>
            </a:r>
          </a:p>
          <a:p>
            <a:pPr marL="742950" lvl="1" indent="-285750" algn="l">
              <a:buFont typeface="Arial" panose="020B0604020202020204" pitchFamily="34" charset="0"/>
              <a:buChar char="•"/>
            </a:pP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0​=cos(</a:t>
            </a:r>
            <a:r>
              <a:rPr lang="el-GR" sz="2000" b="0" i="1" dirty="0">
                <a:solidFill>
                  <a:srgbClr val="0D0D0D"/>
                </a:solidFill>
                <a:effectLst/>
                <a:highlight>
                  <a:srgbClr val="FFFFFF"/>
                </a:highlight>
                <a:latin typeface="KaTeX_Math"/>
              </a:rPr>
              <a:t>θ</a:t>
            </a:r>
            <a:r>
              <a:rPr lang="el-GR" sz="2000" b="0" i="0" dirty="0">
                <a:solidFill>
                  <a:srgbClr val="0D0D0D"/>
                </a:solidFill>
                <a:effectLst/>
                <a:highlight>
                  <a:srgbClr val="FFFFFF"/>
                </a:highlight>
                <a:latin typeface="KaTeX_Main"/>
              </a:rPr>
              <a:t>/2)</a:t>
            </a:r>
            <a:endParaRPr lang="el-GR" sz="20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KaTeX_Main"/>
              </a:rPr>
              <a:t>=sin(</a:t>
            </a:r>
            <a:r>
              <a:rPr lang="el-GR" sz="2000" b="0" i="1" dirty="0">
                <a:solidFill>
                  <a:srgbClr val="0D0D0D"/>
                </a:solidFill>
                <a:effectLst/>
                <a:highlight>
                  <a:srgbClr val="FFFFFF"/>
                </a:highlight>
                <a:latin typeface="KaTeX_Math"/>
              </a:rPr>
              <a:t>θ</a:t>
            </a:r>
            <a:r>
              <a:rPr lang="el-GR" sz="2000" b="0" i="0" dirty="0">
                <a:solidFill>
                  <a:srgbClr val="0D0D0D"/>
                </a:solidFill>
                <a:effectLst/>
                <a:highlight>
                  <a:srgbClr val="FFFFFF"/>
                </a:highlight>
                <a:latin typeface="KaTeX_Main"/>
              </a:rPr>
              <a:t>/2)</a:t>
            </a:r>
            <a:r>
              <a:rPr lang="it-IT" sz="2000" b="0" i="1" dirty="0">
                <a:solidFill>
                  <a:srgbClr val="0D0D0D"/>
                </a:solidFill>
                <a:effectLst/>
                <a:highlight>
                  <a:srgbClr val="FFFFFF"/>
                </a:highlight>
                <a:latin typeface="KaTeX_Math"/>
              </a:rPr>
              <a:t>e</a:t>
            </a:r>
            <a:endParaRPr lang="it-IT" sz="2000" b="0" i="0" dirty="0">
              <a:solidFill>
                <a:srgbClr val="0D0D0D"/>
              </a:solidFill>
              <a:effectLst/>
              <a:highlight>
                <a:srgbClr val="FFFFFF"/>
              </a:highlight>
              <a:latin typeface="Söhne"/>
            </a:endParaRPr>
          </a:p>
          <a:p>
            <a:pPr algn="l"/>
            <a:r>
              <a:rPr lang="it-IT" sz="2000" b="0" i="0" dirty="0" err="1">
                <a:solidFill>
                  <a:srgbClr val="0D0D0D"/>
                </a:solidFill>
                <a:effectLst/>
                <a:highlight>
                  <a:srgbClr val="FFFFFF"/>
                </a:highlight>
                <a:latin typeface="Söhne"/>
              </a:rPr>
              <a:t>This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representation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key for </a:t>
            </a:r>
            <a:r>
              <a:rPr lang="it-IT" sz="2000" b="0" i="0" dirty="0" err="1">
                <a:solidFill>
                  <a:srgbClr val="0D0D0D"/>
                </a:solidFill>
                <a:effectLst/>
                <a:highlight>
                  <a:srgbClr val="FFFFFF"/>
                </a:highlight>
                <a:latin typeface="Söhne"/>
              </a:rPr>
              <a:t>direct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computational</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efficiency</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particularly</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when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performing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rotation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composition</a:t>
            </a:r>
            <a:r>
              <a:rPr lang="it-IT" sz="2000" b="0" i="0" dirty="0">
                <a:solidFill>
                  <a:srgbClr val="0D0D0D"/>
                </a:solidFill>
                <a:effectLst/>
                <a:highlight>
                  <a:srgbClr val="FFFFFF"/>
                </a:highlight>
                <a:latin typeface="Söhne"/>
              </a:rPr>
              <a:t> and </a:t>
            </a:r>
            <a:r>
              <a:rPr lang="it-IT" sz="2000" b="0" i="0" dirty="0" err="1">
                <a:solidFill>
                  <a:srgbClr val="0D0D0D"/>
                </a:solidFill>
                <a:effectLst/>
                <a:highlight>
                  <a:srgbClr val="FFFFFF"/>
                </a:highlight>
                <a:latin typeface="Söhne"/>
              </a:rPr>
              <a:t>avoiding</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computational</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complexity</a:t>
            </a:r>
            <a:r>
              <a:rPr lang="it-IT" sz="2000" b="0" i="0" dirty="0">
                <a:solidFill>
                  <a:srgbClr val="0D0D0D"/>
                </a:solidFill>
                <a:effectLst/>
                <a:highlight>
                  <a:srgbClr val="FFFFFF"/>
                </a:highlight>
                <a:latin typeface="Söhne"/>
              </a:rPr>
              <a:t> of </a:t>
            </a:r>
            <a:r>
              <a:rPr lang="it-IT" sz="2000" b="0" i="0" dirty="0" err="1">
                <a:solidFill>
                  <a:srgbClr val="0D0D0D"/>
                </a:solidFill>
                <a:effectLst/>
                <a:highlight>
                  <a:srgbClr val="FFFFFF"/>
                </a:highlight>
                <a:latin typeface="Söhne"/>
              </a:rPr>
              <a:t>trigonometric</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functions</a:t>
            </a:r>
            <a:r>
              <a:rPr lang="it-IT" sz="2000" b="0" i="0" dirty="0">
                <a:solidFill>
                  <a:srgbClr val="0D0D0D"/>
                </a:solidFill>
                <a:effectLst/>
                <a:highlight>
                  <a:srgbClr val="FFFFFF"/>
                </a:highlight>
                <a:latin typeface="Söhne"/>
              </a:rPr>
              <a:t>.</a:t>
            </a:r>
          </a:p>
        </p:txBody>
      </p:sp>
    </p:spTree>
    <p:extLst>
      <p:ext uri="{BB962C8B-B14F-4D97-AF65-F5344CB8AC3E}">
        <p14:creationId xmlns:p14="http://schemas.microsoft.com/office/powerpoint/2010/main" val="1495589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C8CE-6C7F-A013-AD88-7430C0997E73}"/>
              </a:ext>
            </a:extLst>
          </p:cNvPr>
          <p:cNvSpPr>
            <a:spLocks noGrp="1"/>
          </p:cNvSpPr>
          <p:nvPr>
            <p:ph type="title"/>
          </p:nvPr>
        </p:nvSpPr>
        <p:spPr>
          <a:xfrm>
            <a:off x="838200" y="187878"/>
            <a:ext cx="10515600" cy="1325563"/>
          </a:xfrm>
        </p:spPr>
        <p:txBody>
          <a:bodyPr/>
          <a:lstStyle/>
          <a:p>
            <a:r>
              <a:rPr lang="en-US" dirty="0"/>
              <a:t>3.1. Quaternions</a:t>
            </a:r>
            <a:endParaRPr lang="it-IT" dirty="0"/>
          </a:p>
        </p:txBody>
      </p:sp>
      <p:sp>
        <p:nvSpPr>
          <p:cNvPr id="3" name="TextBox 2">
            <a:extLst>
              <a:ext uri="{FF2B5EF4-FFF2-40B4-BE49-F238E27FC236}">
                <a16:creationId xmlns:a16="http://schemas.microsoft.com/office/drawing/2014/main" id="{DB7242B6-5766-E6A6-0AE2-DBBA465B1E52}"/>
              </a:ext>
            </a:extLst>
          </p:cNvPr>
          <p:cNvSpPr txBox="1"/>
          <p:nvPr/>
        </p:nvSpPr>
        <p:spPr>
          <a:xfrm>
            <a:off x="838200" y="1513441"/>
            <a:ext cx="10292317" cy="4985980"/>
          </a:xfrm>
          <a:prstGeom prst="rect">
            <a:avLst/>
          </a:prstGeom>
          <a:noFill/>
        </p:spPr>
        <p:txBody>
          <a:bodyPr wrap="square" rtlCol="0">
            <a:spAutoFit/>
          </a:bodyPr>
          <a:lstStyle/>
          <a:p>
            <a:pPr algn="l">
              <a:buFont typeface="Arial" panose="020B0604020202020204" pitchFamily="34" charset="0"/>
              <a:buChar char="•"/>
            </a:pPr>
            <a:r>
              <a:rPr lang="en-US" sz="2000" b="0" i="0" dirty="0">
                <a:solidFill>
                  <a:srgbClr val="0D0D0D"/>
                </a:solidFill>
                <a:effectLst/>
                <a:highlight>
                  <a:srgbClr val="FFFFFF"/>
                </a:highlight>
                <a:latin typeface="Söhne"/>
              </a:rPr>
              <a:t>   In many mathematical models, especially those involving vectors or angles, errors are typically represented as additive corrections. However, when it comes to quaternions, which are used to represent rotations and attitudes, additive formulations are not adequate.</a:t>
            </a:r>
          </a:p>
          <a:p>
            <a:pPr algn="l">
              <a:buFont typeface="Arial" panose="020B0604020202020204" pitchFamily="34" charset="0"/>
              <a:buChar char="•"/>
            </a:pPr>
            <a:r>
              <a:rPr lang="en-US" sz="2000" b="0" i="0" dirty="0">
                <a:solidFill>
                  <a:srgbClr val="0D0D0D"/>
                </a:solidFill>
                <a:effectLst/>
                <a:highlight>
                  <a:srgbClr val="FFFFFF"/>
                </a:highlight>
                <a:latin typeface="Söhne"/>
              </a:rPr>
              <a:t>   The reason is that the sum of two unit quaternions (quaternions with a modulus or norm of one, representing rotations) does not necessarily result in another unit quaternion. This is crucial because any quaternion used to represent a rotation must be a unit quaternion to maintain the mathematical validity of its rotational properties.</a:t>
            </a:r>
          </a:p>
          <a:p>
            <a:pPr algn="l"/>
            <a:r>
              <a:rPr lang="en-US" sz="2000" b="1" i="0" dirty="0">
                <a:solidFill>
                  <a:srgbClr val="0D0D0D"/>
                </a:solidFill>
                <a:effectLst/>
                <a:highlight>
                  <a:srgbClr val="FFFFFF"/>
                </a:highlight>
                <a:latin typeface="Söhne"/>
              </a:rPr>
              <a:t>    Introduction of Multiplicative Formulation:</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   To address this issue, errors in quaternion-based systems are modeled multiplicatively. In this model, the true quaternion state (</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Söhne"/>
              </a:rPr>
              <a:t>) is represented as a product of an estimate quaternion (</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KaTeX_Main"/>
              </a:rPr>
              <a:t>ˉ​</a:t>
            </a:r>
            <a:r>
              <a:rPr lang="en-US" sz="2000" b="0" i="0" dirty="0">
                <a:solidFill>
                  <a:srgbClr val="0D0D0D"/>
                </a:solidFill>
                <a:effectLst/>
                <a:highlight>
                  <a:srgbClr val="FFFFFF"/>
                </a:highlight>
                <a:latin typeface="Söhne"/>
              </a:rPr>
              <a:t>) and an error quaternion (</a:t>
            </a:r>
            <a:r>
              <a:rPr lang="en-US" sz="2000" b="0" i="1" dirty="0" err="1">
                <a:solidFill>
                  <a:srgbClr val="0D0D0D"/>
                </a:solidFill>
                <a:effectLst/>
                <a:highlight>
                  <a:srgbClr val="FFFFFF"/>
                </a:highlight>
                <a:latin typeface="KaTeX_Math"/>
              </a:rPr>
              <a:t>δq</a:t>
            </a:r>
            <a:r>
              <a:rPr lang="en-US" sz="2000" b="0" i="0" dirty="0">
                <a:solidFill>
                  <a:srgbClr val="0D0D0D"/>
                </a:solidFill>
                <a:effectLst/>
                <a:highlight>
                  <a:srgbClr val="FFFFFF"/>
                </a:highlight>
                <a:latin typeface="Söhne"/>
              </a:rPr>
              <a:t>):</a:t>
            </a:r>
          </a:p>
          <a:p>
            <a:pPr algn="ctr"/>
            <a:r>
              <a:rPr lang="en-US" sz="2000" dirty="0">
                <a:solidFill>
                  <a:srgbClr val="0D0D0D"/>
                </a:solidFill>
                <a:highlight>
                  <a:srgbClr val="FFFFFF"/>
                </a:highlight>
                <a:latin typeface="KaTeX_Main"/>
              </a:rPr>
              <a:t>     </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KaTeX_Main"/>
              </a:rPr>
              <a:t>=</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KaTeX_Main"/>
              </a:rPr>
              <a:t>ˉ​∗</a:t>
            </a:r>
            <a:r>
              <a:rPr lang="en-US" sz="2000" b="0" i="1" dirty="0" err="1">
                <a:solidFill>
                  <a:srgbClr val="0D0D0D"/>
                </a:solidFill>
                <a:effectLst/>
                <a:highlight>
                  <a:srgbClr val="FFFFFF"/>
                </a:highlight>
                <a:latin typeface="KaTeX_Math"/>
              </a:rPr>
              <a:t>δq</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   Here, </a:t>
            </a:r>
            <a:r>
              <a:rPr lang="en-US" sz="2000" b="0" i="1" dirty="0" err="1">
                <a:solidFill>
                  <a:srgbClr val="0D0D0D"/>
                </a:solidFill>
                <a:effectLst/>
                <a:highlight>
                  <a:srgbClr val="FFFFFF"/>
                </a:highlight>
                <a:latin typeface="KaTeX_Math"/>
              </a:rPr>
              <a:t>δq</a:t>
            </a:r>
            <a:r>
              <a:rPr lang="en-US" sz="2000" b="0" i="0" dirty="0">
                <a:solidFill>
                  <a:srgbClr val="0D0D0D"/>
                </a:solidFill>
                <a:effectLst/>
                <a:highlight>
                  <a:srgbClr val="FFFFFF"/>
                </a:highlight>
                <a:latin typeface="Söhne"/>
              </a:rPr>
              <a:t> represents the deviation from the estimated quaternion (</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KaTeX_Main"/>
              </a:rPr>
              <a:t>ˉ​</a:t>
            </a:r>
            <a:r>
              <a:rPr lang="en-US" sz="2000" b="0" i="0" dirty="0">
                <a:solidFill>
                  <a:srgbClr val="0D0D0D"/>
                </a:solidFill>
                <a:effectLst/>
                <a:highlight>
                  <a:srgbClr val="FFFFFF"/>
                </a:highlight>
                <a:latin typeface="Söhne"/>
              </a:rPr>
              <a:t>) to the true quaternion state and should be close to the identity quaternion </a:t>
            </a:r>
            <a:r>
              <a:rPr lang="en-US" sz="2000" b="0" i="0" dirty="0">
                <a:solidFill>
                  <a:srgbClr val="0D0D0D"/>
                </a:solidFill>
                <a:effectLst/>
                <a:highlight>
                  <a:srgbClr val="FFFFFF"/>
                </a:highlight>
                <a:latin typeface="KaTeX_Main"/>
              </a:rPr>
              <a:t>[1,0,0,0]</a:t>
            </a:r>
            <a:r>
              <a:rPr lang="en-US" sz="2000" b="0" i="1" dirty="0">
                <a:solidFill>
                  <a:srgbClr val="0D0D0D"/>
                </a:solidFill>
                <a:effectLst/>
                <a:highlight>
                  <a:srgbClr val="FFFFFF"/>
                </a:highlight>
                <a:latin typeface="KaTeX_Math"/>
              </a:rPr>
              <a:t>T</a:t>
            </a:r>
            <a:r>
              <a:rPr lang="en-US" sz="2000" b="0" i="0" dirty="0">
                <a:solidFill>
                  <a:srgbClr val="0D0D0D"/>
                </a:solidFill>
                <a:effectLst/>
                <a:highlight>
                  <a:srgbClr val="FFFFFF"/>
                </a:highlight>
                <a:latin typeface="Söhne"/>
              </a:rPr>
              <a:t> in cases where the estimate is accurate.</a:t>
            </a:r>
          </a:p>
          <a:p>
            <a:endParaRPr lang="it-IT" sz="2000" dirty="0"/>
          </a:p>
        </p:txBody>
      </p:sp>
    </p:spTree>
    <p:extLst>
      <p:ext uri="{BB962C8B-B14F-4D97-AF65-F5344CB8AC3E}">
        <p14:creationId xmlns:p14="http://schemas.microsoft.com/office/powerpoint/2010/main" val="262561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6A68-2A19-D0B2-86E5-5DBD5538E00C}"/>
              </a:ext>
            </a:extLst>
          </p:cNvPr>
          <p:cNvSpPr>
            <a:spLocks noGrp="1"/>
          </p:cNvSpPr>
          <p:nvPr>
            <p:ph type="title"/>
          </p:nvPr>
        </p:nvSpPr>
        <p:spPr>
          <a:xfrm>
            <a:off x="838200" y="0"/>
            <a:ext cx="10515600" cy="1325563"/>
          </a:xfrm>
        </p:spPr>
        <p:txBody>
          <a:bodyPr/>
          <a:lstStyle/>
          <a:p>
            <a:r>
              <a:rPr lang="en-US" dirty="0"/>
              <a:t>3.1. Quaternions</a:t>
            </a:r>
            <a:endParaRPr lang="it-IT" dirty="0"/>
          </a:p>
        </p:txBody>
      </p:sp>
      <p:sp>
        <p:nvSpPr>
          <p:cNvPr id="3" name="TextBox 2">
            <a:extLst>
              <a:ext uri="{FF2B5EF4-FFF2-40B4-BE49-F238E27FC236}">
                <a16:creationId xmlns:a16="http://schemas.microsoft.com/office/drawing/2014/main" id="{661C70A7-DDD7-3ECA-8A97-80F11AFD853F}"/>
              </a:ext>
            </a:extLst>
          </p:cNvPr>
          <p:cNvSpPr txBox="1"/>
          <p:nvPr/>
        </p:nvSpPr>
        <p:spPr>
          <a:xfrm>
            <a:off x="838200" y="1063256"/>
            <a:ext cx="10515600" cy="5940088"/>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Error Quaternion and Degrees of Freedom:</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The error quaternion </a:t>
            </a:r>
            <a:r>
              <a:rPr lang="en-US" sz="2000" b="0" i="1" dirty="0" err="1">
                <a:solidFill>
                  <a:srgbClr val="0D0D0D"/>
                </a:solidFill>
                <a:effectLst/>
                <a:highlight>
                  <a:srgbClr val="FFFFFF"/>
                </a:highlight>
                <a:latin typeface="KaTeX_Math"/>
              </a:rPr>
              <a:t>δq</a:t>
            </a:r>
            <a:r>
              <a:rPr lang="en-US" sz="2000" b="0" i="0" dirty="0">
                <a:solidFill>
                  <a:srgbClr val="0D0D0D"/>
                </a:solidFill>
                <a:effectLst/>
                <a:highlight>
                  <a:srgbClr val="FFFFFF"/>
                </a:highlight>
                <a:latin typeface="Söhne"/>
              </a:rPr>
              <a:t>, especially when small, can be represented using a compact vector form because it only effectively has three degrees of freedom—corresponding to small rotational errors around each axis. This is because the scalar part of a small rotation quaternion is close to 1, reflecting minimal rotation.</a:t>
            </a:r>
          </a:p>
          <a:p>
            <a:pPr algn="l">
              <a:buFont typeface="Arial" panose="020B0604020202020204" pitchFamily="34" charset="0"/>
              <a:buChar char="•"/>
            </a:pPr>
            <a:r>
              <a:rPr lang="en-US" sz="2000" b="0" i="0" dirty="0">
                <a:solidFill>
                  <a:srgbClr val="0D0D0D"/>
                </a:solidFill>
                <a:effectLst/>
                <a:highlight>
                  <a:srgbClr val="FFFFFF"/>
                </a:highlight>
                <a:latin typeface="Söhne"/>
              </a:rPr>
              <a:t>The vector </a:t>
            </a:r>
            <a:r>
              <a:rPr lang="en-US" sz="2000" b="0" i="1" dirty="0">
                <a:solidFill>
                  <a:srgbClr val="0D0D0D"/>
                </a:solidFill>
                <a:effectLst/>
                <a:highlight>
                  <a:srgbClr val="FFFFFF"/>
                </a:highlight>
                <a:latin typeface="KaTeX_Math"/>
              </a:rPr>
              <a:t>a</a:t>
            </a:r>
            <a:r>
              <a:rPr lang="en-US" sz="2000" b="0" i="0" dirty="0">
                <a:solidFill>
                  <a:srgbClr val="0D0D0D"/>
                </a:solidFill>
                <a:effectLst/>
                <a:highlight>
                  <a:srgbClr val="FFFFFF"/>
                </a:highlight>
                <a:latin typeface="Söhne"/>
              </a:rPr>
              <a:t> represents this small error, and the error quaternion can be approximated as:</a:t>
            </a:r>
          </a:p>
          <a:p>
            <a:pPr algn="l"/>
            <a:endParaRPr lang="en-US" sz="2000" b="0" i="0" dirty="0">
              <a:solidFill>
                <a:srgbClr val="0D0D0D"/>
              </a:solidFill>
              <a:effectLst/>
              <a:highlight>
                <a:srgbClr val="FFFFFF"/>
              </a:highlight>
              <a:latin typeface="Söhne"/>
            </a:endParaRPr>
          </a:p>
          <a:p>
            <a:pPr algn="l"/>
            <a:endParaRPr lang="en-US" sz="2000" b="1" i="0" dirty="0">
              <a:solidFill>
                <a:srgbClr val="0D0D0D"/>
              </a:solidFill>
              <a:effectLst/>
              <a:highlight>
                <a:srgbClr val="FFFFFF"/>
              </a:highlight>
              <a:latin typeface="Söhne"/>
            </a:endParaRPr>
          </a:p>
          <a:p>
            <a:pPr algn="l"/>
            <a:endParaRPr lang="en-US" sz="2000" b="1" dirty="0">
              <a:solidFill>
                <a:srgbClr val="0D0D0D"/>
              </a:solidFill>
              <a:highlight>
                <a:srgbClr val="FFFFFF"/>
              </a:highlight>
              <a:latin typeface="Söhne"/>
            </a:endParaRPr>
          </a:p>
          <a:p>
            <a:pPr algn="l"/>
            <a:r>
              <a:rPr lang="en-US" sz="2000" b="1" i="0" dirty="0">
                <a:solidFill>
                  <a:srgbClr val="0D0D0D"/>
                </a:solidFill>
                <a:effectLst/>
                <a:highlight>
                  <a:srgbClr val="FFFFFF"/>
                </a:highlight>
                <a:latin typeface="Söhne"/>
              </a:rPr>
              <a:t>Link to Direction Cosine Matrices (DCMs):</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The approach of using error quaternions is analogous to adjustments typically made using small error vectors in systems that employ Direction Cosine Matrices (DCMs) for attitude representation. In DCMs, a small deviation in attitude is often represented as an additive skew-symmetric matrix constructed from the cross-product of a small angle error vector </a:t>
            </a:r>
            <a:r>
              <a:rPr lang="en-US" sz="2000" b="0"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Söhne"/>
              </a:rPr>
              <a:t>:</a:t>
            </a:r>
          </a:p>
          <a:p>
            <a:pPr algn="l">
              <a:buFont typeface="Arial" panose="020B0604020202020204" pitchFamily="34" charset="0"/>
              <a:buChar char="•"/>
            </a:pPr>
            <a:endParaRPr lang="en-US" sz="2000" dirty="0">
              <a:solidFill>
                <a:srgbClr val="0D0D0D"/>
              </a:solidFill>
              <a:highlight>
                <a:srgbClr val="FFFFFF"/>
              </a:highlight>
              <a:latin typeface="Söhne"/>
            </a:endParaRPr>
          </a:p>
          <a:p>
            <a:pPr algn="l">
              <a:buFont typeface="Arial" panose="020B0604020202020204" pitchFamily="34" charset="0"/>
              <a:buChar char="•"/>
            </a:pP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The DCM notation </a:t>
            </a:r>
            <a:r>
              <a:rPr lang="en-US" sz="2000" b="0" i="1" dirty="0">
                <a:solidFill>
                  <a:srgbClr val="0D0D0D"/>
                </a:solidFill>
                <a:effectLst/>
                <a:highlight>
                  <a:srgbClr val="FFFFFF"/>
                </a:highlight>
                <a:latin typeface="KaTeX_Math"/>
              </a:rPr>
              <a:t>CBA</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indicates the matrix transforming coordinates from frame A to frame B, and the skew-symmetric matrix </a:t>
            </a:r>
            <a:r>
              <a:rPr lang="en-US" sz="2000" b="0"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represents an infinitesimal rotation.</a:t>
            </a:r>
            <a:endParaRPr lang="en-US" sz="2000" dirty="0">
              <a:solidFill>
                <a:srgbClr val="0D0D0D"/>
              </a:solidFill>
              <a:highlight>
                <a:srgbClr val="FFFFFF"/>
              </a:highlight>
              <a:latin typeface="Söhne"/>
            </a:endParaRPr>
          </a:p>
          <a:p>
            <a:pPr algn="l">
              <a:buFont typeface="Arial" panose="020B0604020202020204" pitchFamily="34" charset="0"/>
              <a:buChar char="•"/>
            </a:pPr>
            <a:endParaRPr lang="en-US" sz="2000" b="0" i="0" dirty="0">
              <a:solidFill>
                <a:srgbClr val="0D0D0D"/>
              </a:solidFill>
              <a:effectLst/>
              <a:highlight>
                <a:srgbClr val="FFFFFF"/>
              </a:highlight>
              <a:latin typeface="Söhne"/>
            </a:endParaRPr>
          </a:p>
        </p:txBody>
      </p:sp>
      <p:pic>
        <p:nvPicPr>
          <p:cNvPr id="5" name="Picture 4">
            <a:extLst>
              <a:ext uri="{FF2B5EF4-FFF2-40B4-BE49-F238E27FC236}">
                <a16:creationId xmlns:a16="http://schemas.microsoft.com/office/drawing/2014/main" id="{CBE59E72-9D96-DFB4-186A-63A17D783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687" y="3288478"/>
            <a:ext cx="1506051" cy="486080"/>
          </a:xfrm>
          <a:prstGeom prst="rect">
            <a:avLst/>
          </a:prstGeom>
        </p:spPr>
      </p:pic>
      <p:pic>
        <p:nvPicPr>
          <p:cNvPr id="7" name="Picture 6">
            <a:extLst>
              <a:ext uri="{FF2B5EF4-FFF2-40B4-BE49-F238E27FC236}">
                <a16:creationId xmlns:a16="http://schemas.microsoft.com/office/drawing/2014/main" id="{CA7B0DC6-C805-EB8B-DC69-8BD2F0C06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464" y="5553213"/>
            <a:ext cx="1813154" cy="486080"/>
          </a:xfrm>
          <a:prstGeom prst="rect">
            <a:avLst/>
          </a:prstGeom>
        </p:spPr>
      </p:pic>
    </p:spTree>
    <p:extLst>
      <p:ext uri="{BB962C8B-B14F-4D97-AF65-F5344CB8AC3E}">
        <p14:creationId xmlns:p14="http://schemas.microsoft.com/office/powerpoint/2010/main" val="4166782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F027-7EA7-EA24-AD5E-A623A1262A4A}"/>
              </a:ext>
            </a:extLst>
          </p:cNvPr>
          <p:cNvSpPr>
            <a:spLocks noGrp="1"/>
          </p:cNvSpPr>
          <p:nvPr>
            <p:ph type="title"/>
          </p:nvPr>
        </p:nvSpPr>
        <p:spPr/>
        <p:txBody>
          <a:bodyPr/>
          <a:lstStyle/>
          <a:p>
            <a:r>
              <a:rPr lang="en-US" dirty="0"/>
              <a:t>3.1. Quaternions</a:t>
            </a:r>
            <a:endParaRPr lang="it-IT" dirty="0"/>
          </a:p>
        </p:txBody>
      </p:sp>
      <p:sp>
        <p:nvSpPr>
          <p:cNvPr id="4" name="TextBox 3">
            <a:extLst>
              <a:ext uri="{FF2B5EF4-FFF2-40B4-BE49-F238E27FC236}">
                <a16:creationId xmlns:a16="http://schemas.microsoft.com/office/drawing/2014/main" id="{3E6100D8-8A98-AB2D-F76E-96E6F53523AA}"/>
              </a:ext>
            </a:extLst>
          </p:cNvPr>
          <p:cNvSpPr txBox="1"/>
          <p:nvPr/>
        </p:nvSpPr>
        <p:spPr>
          <a:xfrm>
            <a:off x="838200" y="1509823"/>
            <a:ext cx="10515600" cy="4401205"/>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Details of the Cross Product Operation</a:t>
            </a:r>
          </a:p>
          <a:p>
            <a:pPr algn="l">
              <a:buFont typeface="Arial" panose="020B0604020202020204" pitchFamily="34" charset="0"/>
              <a:buChar char="•"/>
            </a:pPr>
            <a:r>
              <a:rPr lang="en-US" sz="2000" b="1" i="0" dirty="0">
                <a:solidFill>
                  <a:srgbClr val="0D0D0D"/>
                </a:solidFill>
                <a:effectLst/>
                <a:highlight>
                  <a:srgbClr val="FFFFFF"/>
                </a:highlight>
                <a:latin typeface="Söhne"/>
              </a:rPr>
              <a:t>   Error Vector </a:t>
            </a:r>
            <a:r>
              <a:rPr lang="en-US" sz="2000" b="1"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Söhne"/>
              </a:rPr>
              <a:t>: This vector represents a small rotational error, where each component of </a:t>
            </a:r>
            <a:r>
              <a:rPr lang="en-US" sz="2000" b="0"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Söhne"/>
              </a:rPr>
              <a:t> corresponds to a small rotation around one of the three principal axes (x, y, z).</a:t>
            </a:r>
          </a:p>
          <a:p>
            <a:pPr algn="l">
              <a:buFont typeface="Arial" panose="020B0604020202020204" pitchFamily="34" charset="0"/>
              <a:buChar char="•"/>
            </a:pPr>
            <a:r>
              <a:rPr lang="en-US" sz="2000" b="1" i="0" dirty="0">
                <a:solidFill>
                  <a:srgbClr val="0D0D0D"/>
                </a:solidFill>
                <a:effectLst/>
                <a:highlight>
                  <a:srgbClr val="FFFFFF"/>
                </a:highlight>
                <a:latin typeface="Söhne"/>
              </a:rPr>
              <a:t>   Skew-Symmetric Matrix (</a:t>
            </a:r>
            <a:r>
              <a:rPr lang="en-US" sz="2000" b="1" i="1" dirty="0">
                <a:solidFill>
                  <a:srgbClr val="0D0D0D"/>
                </a:solidFill>
                <a:effectLst/>
                <a:highlight>
                  <a:srgbClr val="FFFFFF"/>
                </a:highlight>
                <a:latin typeface="KaTeX_Math"/>
              </a:rPr>
              <a:t>θ</a:t>
            </a:r>
            <a:r>
              <a:rPr lang="en-US" sz="2000" b="1" i="0" dirty="0">
                <a:solidFill>
                  <a:srgbClr val="0D0D0D"/>
                </a:solidFill>
                <a:effectLst/>
                <a:highlight>
                  <a:srgbClr val="FFFFFF"/>
                </a:highlight>
                <a:latin typeface="KaTeX_Main"/>
              </a:rPr>
              <a:t>×</a:t>
            </a:r>
            <a:r>
              <a:rPr lang="en-US" sz="2000" b="1" i="0" dirty="0">
                <a:solidFill>
                  <a:srgbClr val="0D0D0D"/>
                </a:solidFill>
                <a:effectLst/>
                <a:highlight>
                  <a:srgbClr val="FFFFFF"/>
                </a:highlight>
                <a:latin typeface="Söhne"/>
              </a:rPr>
              <a:t>)</a:t>
            </a:r>
            <a:r>
              <a:rPr lang="en-US" sz="2000" b="0" i="0" dirty="0">
                <a:solidFill>
                  <a:srgbClr val="0D0D0D"/>
                </a:solidFill>
                <a:effectLst/>
                <a:highlight>
                  <a:srgbClr val="FFFFFF"/>
                </a:highlight>
                <a:latin typeface="Söhne"/>
              </a:rPr>
              <a:t>: The cross-product matrix, or skew-symmetric matrix derived from </a:t>
            </a:r>
            <a:r>
              <a:rPr lang="en-US" sz="2000" dirty="0">
                <a:solidFill>
                  <a:srgbClr val="0D0D0D"/>
                </a:solidFill>
                <a:highlight>
                  <a:srgbClr val="FFFFFF"/>
                </a:highlight>
                <a:latin typeface="KaTeX_Main"/>
              </a:rPr>
              <a:t> </a:t>
            </a:r>
            <a:r>
              <a:rPr lang="en-US" sz="2000" b="0"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Söhne"/>
              </a:rPr>
              <a:t>, is used to express this vector as a matrix that can perform a vector cross product via matrix multiplication. The matrix form of </a:t>
            </a:r>
            <a:r>
              <a:rPr lang="en-US" sz="2000" b="0" i="1" dirty="0">
                <a:solidFill>
                  <a:srgbClr val="0D0D0D"/>
                </a:solidFill>
                <a:effectLst/>
                <a:highlight>
                  <a:srgbClr val="FFFFFF"/>
                </a:highlight>
                <a:latin typeface="KaTeX_Math"/>
              </a:rPr>
              <a:t>θ</a:t>
            </a:r>
            <a:r>
              <a:rPr lang="en-US" sz="2000" b="0" i="0" dirty="0">
                <a:solidFill>
                  <a:srgbClr val="0D0D0D"/>
                </a:solidFill>
                <a:effectLst/>
                <a:highlight>
                  <a:srgbClr val="FFFFFF"/>
                </a:highlight>
                <a:latin typeface="Söhne"/>
              </a:rPr>
              <a:t> is defined as:</a:t>
            </a:r>
          </a:p>
          <a:p>
            <a:pPr algn="l"/>
            <a:endParaRPr lang="en-US" sz="2000" b="0" i="0" dirty="0">
              <a:solidFill>
                <a:srgbClr val="0D0D0D"/>
              </a:solidFill>
              <a:effectLst/>
              <a:highlight>
                <a:srgbClr val="FFFFFF"/>
              </a:highlight>
              <a:latin typeface="Söhne"/>
            </a:endParaRPr>
          </a:p>
          <a:p>
            <a:pPr algn="l"/>
            <a:endParaRPr lang="en-US" sz="2000" b="0" i="0" dirty="0">
              <a:solidFill>
                <a:srgbClr val="0D0D0D"/>
              </a:solidFill>
              <a:effectLst/>
              <a:highlight>
                <a:srgbClr val="FFFFFF"/>
              </a:highlight>
              <a:latin typeface="Söhne"/>
            </a:endParaRPr>
          </a:p>
          <a:p>
            <a:pPr algn="l"/>
            <a:endParaRPr lang="en-US" sz="2000" b="1" i="0" dirty="0">
              <a:solidFill>
                <a:srgbClr val="0D0D0D"/>
              </a:solidFill>
              <a:effectLst/>
              <a:highlight>
                <a:srgbClr val="FFFFFF"/>
              </a:highlight>
              <a:latin typeface="Söhne"/>
            </a:endParaRPr>
          </a:p>
          <a:p>
            <a:pPr algn="l"/>
            <a:endParaRPr lang="en-US" sz="2000" b="1" dirty="0">
              <a:solidFill>
                <a:srgbClr val="0D0D0D"/>
              </a:solidFill>
              <a:highlight>
                <a:srgbClr val="FFFFFF"/>
              </a:highlight>
              <a:latin typeface="Söhne"/>
            </a:endParaRPr>
          </a:p>
          <a:p>
            <a:pPr algn="l"/>
            <a:endParaRPr lang="en-US" sz="2000" b="1" i="0" dirty="0">
              <a:solidFill>
                <a:srgbClr val="0D0D0D"/>
              </a:solidFill>
              <a:effectLst/>
              <a:highlight>
                <a:srgbClr val="FFFFFF"/>
              </a:highlight>
              <a:latin typeface="Söhne"/>
            </a:endParaRPr>
          </a:p>
          <a:p>
            <a:pPr algn="l">
              <a:buFont typeface="Arial" panose="020B0604020202020204" pitchFamily="34" charset="0"/>
              <a:buChar char="•"/>
            </a:pPr>
            <a:r>
              <a:rPr lang="en-US" sz="2000" b="1" i="0" dirty="0">
                <a:solidFill>
                  <a:srgbClr val="0D0D0D"/>
                </a:solidFill>
                <a:effectLst/>
                <a:highlight>
                  <a:srgbClr val="FFFFFF"/>
                </a:highlight>
                <a:latin typeface="Söhne"/>
              </a:rPr>
              <a:t>   DCM Update Approximation</a:t>
            </a:r>
            <a:r>
              <a:rPr lang="en-US" sz="2000" b="0" i="0" dirty="0">
                <a:solidFill>
                  <a:srgbClr val="0D0D0D"/>
                </a:solidFill>
                <a:effectLst/>
                <a:highlight>
                  <a:srgbClr val="FFFFFF"/>
                </a:highlight>
                <a:latin typeface="Söhne"/>
              </a:rPr>
              <a:t>: The DCM, representing the rotation from frame A to frame B, is updated by subtracting the product of the skew-symmetric matrix and the DCM, reflecting the small rotations described. </a:t>
            </a:r>
          </a:p>
        </p:txBody>
      </p:sp>
      <p:pic>
        <p:nvPicPr>
          <p:cNvPr id="6" name="Picture 5">
            <a:extLst>
              <a:ext uri="{FF2B5EF4-FFF2-40B4-BE49-F238E27FC236}">
                <a16:creationId xmlns:a16="http://schemas.microsoft.com/office/drawing/2014/main" id="{B0CF8E60-18AF-65C3-22D6-462497747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295" y="3429000"/>
            <a:ext cx="2562356" cy="1325562"/>
          </a:xfrm>
          <a:prstGeom prst="rect">
            <a:avLst/>
          </a:prstGeom>
        </p:spPr>
      </p:pic>
    </p:spTree>
    <p:extLst>
      <p:ext uri="{BB962C8B-B14F-4D97-AF65-F5344CB8AC3E}">
        <p14:creationId xmlns:p14="http://schemas.microsoft.com/office/powerpoint/2010/main" val="243989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2087-1BF1-B921-A987-4B28F2730BBF}"/>
              </a:ext>
            </a:extLst>
          </p:cNvPr>
          <p:cNvSpPr>
            <a:spLocks noGrp="1"/>
          </p:cNvSpPr>
          <p:nvPr>
            <p:ph type="title"/>
          </p:nvPr>
        </p:nvSpPr>
        <p:spPr>
          <a:xfrm>
            <a:off x="751367" y="152363"/>
            <a:ext cx="10515600" cy="1325563"/>
          </a:xfrm>
        </p:spPr>
        <p:txBody>
          <a:bodyPr/>
          <a:lstStyle/>
          <a:p>
            <a:r>
              <a:rPr lang="en-US" dirty="0"/>
              <a:t>3.1. Quaternions</a:t>
            </a:r>
            <a:endParaRPr lang="it-IT" dirty="0"/>
          </a:p>
        </p:txBody>
      </p:sp>
      <p:sp>
        <p:nvSpPr>
          <p:cNvPr id="3" name="TextBox 2">
            <a:extLst>
              <a:ext uri="{FF2B5EF4-FFF2-40B4-BE49-F238E27FC236}">
                <a16:creationId xmlns:a16="http://schemas.microsoft.com/office/drawing/2014/main" id="{9F9382F8-0B79-EE48-F47F-1EE529DFEE56}"/>
              </a:ext>
            </a:extLst>
          </p:cNvPr>
          <p:cNvSpPr txBox="1"/>
          <p:nvPr/>
        </p:nvSpPr>
        <p:spPr>
          <a:xfrm>
            <a:off x="751367" y="1233377"/>
            <a:ext cx="10602433" cy="4708981"/>
          </a:xfrm>
          <a:prstGeom prst="rect">
            <a:avLst/>
          </a:prstGeom>
          <a:noFill/>
        </p:spPr>
        <p:txBody>
          <a:bodyPr wrap="square" rtlCol="0">
            <a:spAutoFit/>
          </a:bodyPr>
          <a:lstStyle/>
          <a:p>
            <a:pPr algn="l"/>
            <a:r>
              <a:rPr lang="it-IT" sz="2000" b="1" i="0" dirty="0" err="1">
                <a:solidFill>
                  <a:srgbClr val="0D0D0D"/>
                </a:solidFill>
                <a:effectLst/>
                <a:highlight>
                  <a:srgbClr val="FFFFFF"/>
                </a:highlight>
                <a:latin typeface="Söhne"/>
              </a:rPr>
              <a:t>Quaternion</a:t>
            </a:r>
            <a:r>
              <a:rPr lang="it-IT" sz="2000" b="1" i="0" dirty="0">
                <a:solidFill>
                  <a:srgbClr val="0D0D0D"/>
                </a:solidFill>
                <a:effectLst/>
                <a:highlight>
                  <a:srgbClr val="FFFFFF"/>
                </a:highlight>
                <a:latin typeface="Söhne"/>
              </a:rPr>
              <a:t> </a:t>
            </a:r>
            <a:r>
              <a:rPr lang="it-IT" sz="2000" b="1" i="0" dirty="0" err="1">
                <a:solidFill>
                  <a:srgbClr val="0D0D0D"/>
                </a:solidFill>
                <a:effectLst/>
                <a:highlight>
                  <a:srgbClr val="FFFFFF"/>
                </a:highlight>
                <a:latin typeface="Söhne"/>
              </a:rPr>
              <a:t>Propagation</a:t>
            </a:r>
            <a:r>
              <a:rPr lang="it-IT" sz="2000" b="1" i="0" dirty="0">
                <a:solidFill>
                  <a:srgbClr val="0D0D0D"/>
                </a:solidFill>
                <a:effectLst/>
                <a:highlight>
                  <a:srgbClr val="FFFFFF"/>
                </a:highlight>
                <a:latin typeface="Söhne"/>
              </a:rPr>
              <a:t> in the MEKF:</a:t>
            </a:r>
            <a:endParaRPr lang="it-IT" sz="2000" b="0" i="0" dirty="0">
              <a:solidFill>
                <a:srgbClr val="0D0D0D"/>
              </a:solidFill>
              <a:effectLst/>
              <a:highlight>
                <a:srgbClr val="FFFFFF"/>
              </a:highlight>
              <a:latin typeface="Söhne"/>
            </a:endParaRPr>
          </a:p>
          <a:p>
            <a:pPr algn="l">
              <a:buFont typeface="Arial" panose="020B0604020202020204" pitchFamily="34" charset="0"/>
              <a:buChar char="•"/>
            </a:pP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kinematic</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equation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employed</a:t>
            </a:r>
            <a:r>
              <a:rPr lang="it-IT" sz="2000" b="0" i="0" dirty="0">
                <a:solidFill>
                  <a:srgbClr val="0D0D0D"/>
                </a:solidFill>
                <a:effectLst/>
                <a:highlight>
                  <a:srgbClr val="FFFFFF"/>
                </a:highlight>
                <a:latin typeface="Söhne"/>
              </a:rPr>
              <a:t> to propagate the </a:t>
            </a: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estimate </a:t>
            </a:r>
            <a:r>
              <a:rPr lang="it-IT" sz="2000" b="0" i="0" dirty="0" err="1">
                <a:solidFill>
                  <a:srgbClr val="0D0D0D"/>
                </a:solidFill>
                <a:effectLst/>
                <a:highlight>
                  <a:srgbClr val="FFFFFF"/>
                </a:highlight>
                <a:latin typeface="Söhne"/>
              </a:rPr>
              <a:t>using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angular</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velocity</a:t>
            </a:r>
            <a:r>
              <a:rPr lang="it-IT" sz="2000" b="0" i="0" dirty="0">
                <a:solidFill>
                  <a:srgbClr val="0D0D0D"/>
                </a:solidFill>
                <a:effectLst/>
                <a:highlight>
                  <a:srgbClr val="FFFFFF"/>
                </a:highlight>
                <a:latin typeface="Söhne"/>
              </a:rPr>
              <a:t> </a:t>
            </a:r>
            <a:r>
              <a:rPr lang="el-GR" sz="2000" b="0" i="1" dirty="0">
                <a:solidFill>
                  <a:srgbClr val="0D0D0D"/>
                </a:solidFill>
                <a:effectLst/>
                <a:highlight>
                  <a:srgbClr val="FFFFFF"/>
                </a:highlight>
                <a:latin typeface="KaTeX_Math"/>
              </a:rPr>
              <a:t>ω</a:t>
            </a:r>
            <a:r>
              <a:rPr lang="el-GR" sz="2000" b="0" i="0" dirty="0">
                <a:solidFill>
                  <a:srgbClr val="0D0D0D"/>
                </a:solidFill>
                <a:effectLst/>
                <a:highlight>
                  <a:srgbClr val="FFFFFF"/>
                </a:highlight>
                <a:latin typeface="Söhne"/>
              </a:rPr>
              <a:t> </a:t>
            </a:r>
            <a:r>
              <a:rPr lang="it-IT" sz="2000" b="0" i="0" dirty="0">
                <a:solidFill>
                  <a:srgbClr val="0D0D0D"/>
                </a:solidFill>
                <a:effectLst/>
                <a:highlight>
                  <a:srgbClr val="FFFFFF"/>
                </a:highlight>
                <a:latin typeface="Söhne"/>
              </a:rPr>
              <a:t>from </a:t>
            </a:r>
            <a:r>
              <a:rPr lang="it-IT" sz="2000" b="0" i="0" dirty="0" err="1">
                <a:solidFill>
                  <a:srgbClr val="0D0D0D"/>
                </a:solidFill>
                <a:effectLst/>
                <a:highlight>
                  <a:srgbClr val="FFFFFF"/>
                </a:highlight>
                <a:latin typeface="Söhne"/>
              </a:rPr>
              <a:t>gyroscopes</a:t>
            </a:r>
            <a:r>
              <a:rPr lang="it-IT" sz="2000" b="0" i="0" dirty="0">
                <a:solidFill>
                  <a:srgbClr val="0D0D0D"/>
                </a:solidFill>
                <a:effectLst/>
                <a:highlight>
                  <a:srgbClr val="FFFFFF"/>
                </a:highlight>
                <a:latin typeface="Söhne"/>
              </a:rPr>
              <a:t>:</a:t>
            </a:r>
          </a:p>
          <a:p>
            <a:pPr algn="l">
              <a:buFont typeface="Arial" panose="020B0604020202020204" pitchFamily="34" charset="0"/>
              <a:buChar char="•"/>
            </a:pPr>
            <a:endParaRPr lang="en-US" sz="20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endParaRPr lang="en-US" sz="2000" dirty="0">
              <a:solidFill>
                <a:srgbClr val="0D0D0D"/>
              </a:solidFill>
              <a:highlight>
                <a:srgbClr val="FFFFFF"/>
              </a:highlight>
              <a:latin typeface="Söhne"/>
            </a:endParaRPr>
          </a:p>
          <a:p>
            <a:pPr lvl="1" algn="l"/>
            <a:endParaRPr lang="it-IT" sz="2000" dirty="0">
              <a:solidFill>
                <a:srgbClr val="0D0D0D"/>
              </a:solidFill>
              <a:highlight>
                <a:srgbClr val="FFFFFF"/>
              </a:highlight>
              <a:latin typeface="Söhne"/>
            </a:endParaRPr>
          </a:p>
          <a:p>
            <a:pPr lvl="1" algn="l"/>
            <a:r>
              <a:rPr lang="it-IT" sz="2000" b="0" i="0" dirty="0" err="1">
                <a:solidFill>
                  <a:srgbClr val="0D0D0D"/>
                </a:solidFill>
                <a:effectLst/>
                <a:highlight>
                  <a:srgbClr val="FFFFFF"/>
                </a:highlight>
                <a:latin typeface="Söhne"/>
              </a:rPr>
              <a:t>where</a:t>
            </a:r>
            <a:r>
              <a:rPr lang="it-IT" sz="2000" b="0" i="0" dirty="0">
                <a:solidFill>
                  <a:srgbClr val="0D0D0D"/>
                </a:solidFill>
                <a:effectLst/>
                <a:highlight>
                  <a:srgbClr val="FFFFFF"/>
                </a:highlight>
                <a:latin typeface="Söhne"/>
              </a:rPr>
              <a:t> </a:t>
            </a:r>
            <a:r>
              <a:rPr lang="it-IT" sz="2000" b="0" i="1" dirty="0">
                <a:solidFill>
                  <a:srgbClr val="0D0D0D"/>
                </a:solidFill>
                <a:effectLst/>
                <a:highlight>
                  <a:srgbClr val="FFFFFF"/>
                </a:highlight>
                <a:latin typeface="KaTeX_Math"/>
              </a:rPr>
              <a:t>q</a:t>
            </a:r>
            <a:r>
              <a:rPr lang="el-GR" sz="2000" b="0" i="1" dirty="0">
                <a:solidFill>
                  <a:srgbClr val="0D0D0D"/>
                </a:solidFill>
                <a:effectLst/>
                <a:highlight>
                  <a:srgbClr val="FFFFFF"/>
                </a:highlight>
                <a:latin typeface="KaTeX_Math"/>
              </a:rPr>
              <a:t>ω</a:t>
            </a:r>
            <a:r>
              <a:rPr lang="el-GR" sz="2000" b="0" i="0" dirty="0">
                <a:solidFill>
                  <a:srgbClr val="0D0D0D"/>
                </a:solidFill>
                <a:effectLst/>
                <a:highlight>
                  <a:srgbClr val="FFFFFF"/>
                </a:highlight>
                <a:latin typeface="KaTeX_Main"/>
              </a:rPr>
              <a:t>​</a:t>
            </a:r>
            <a:r>
              <a:rPr lang="el-GR"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a </a:t>
            </a:r>
            <a:r>
              <a:rPr lang="it-IT" sz="2000" b="0" i="0" dirty="0" err="1">
                <a:solidFill>
                  <a:srgbClr val="0D0D0D"/>
                </a:solidFill>
                <a:effectLst/>
                <a:highlight>
                  <a:srgbClr val="FFFFFF"/>
                </a:highlight>
                <a:latin typeface="Söhne"/>
              </a:rPr>
              <a:t>quaternion</a:t>
            </a:r>
            <a:r>
              <a:rPr lang="it-IT" sz="2000" b="0" i="0" dirty="0">
                <a:solidFill>
                  <a:srgbClr val="0D0D0D"/>
                </a:solidFill>
                <a:effectLst/>
                <a:highlight>
                  <a:srgbClr val="FFFFFF"/>
                </a:highlight>
                <a:latin typeface="Söhne"/>
              </a:rPr>
              <a:t> with zero scalar part and </a:t>
            </a:r>
            <a:r>
              <a:rPr lang="it-IT" sz="2000" b="0" i="0" dirty="0" err="1">
                <a:solidFill>
                  <a:srgbClr val="0D0D0D"/>
                </a:solidFill>
                <a:effectLst/>
                <a:highlight>
                  <a:srgbClr val="FFFFFF"/>
                </a:highlight>
                <a:latin typeface="Söhne"/>
              </a:rPr>
              <a:t>vector</a:t>
            </a:r>
            <a:r>
              <a:rPr lang="it-IT" sz="2000" b="0" i="0" dirty="0">
                <a:solidFill>
                  <a:srgbClr val="0D0D0D"/>
                </a:solidFill>
                <a:effectLst/>
                <a:highlight>
                  <a:srgbClr val="FFFFFF"/>
                </a:highlight>
                <a:latin typeface="Söhne"/>
              </a:rPr>
              <a:t> part </a:t>
            </a:r>
            <a:r>
              <a:rPr lang="el-GR" sz="2000" b="0" i="1" dirty="0">
                <a:solidFill>
                  <a:srgbClr val="0D0D0D"/>
                </a:solidFill>
                <a:effectLst/>
                <a:highlight>
                  <a:srgbClr val="FFFFFF"/>
                </a:highlight>
                <a:latin typeface="KaTeX_Math"/>
              </a:rPr>
              <a:t>ω</a:t>
            </a:r>
            <a:r>
              <a:rPr lang="el-GR" sz="2000" b="0" i="0" dirty="0">
                <a:solidFill>
                  <a:srgbClr val="0D0D0D"/>
                </a:solidFill>
                <a:effectLst/>
                <a:highlight>
                  <a:srgbClr val="FFFFFF"/>
                </a:highlight>
                <a:latin typeface="Söhne"/>
              </a:rPr>
              <a:t>.</a:t>
            </a:r>
            <a:endParaRPr lang="en-US" sz="2000" b="0" i="0" dirty="0">
              <a:solidFill>
                <a:srgbClr val="0D0D0D"/>
              </a:solidFill>
              <a:effectLst/>
              <a:highlight>
                <a:srgbClr val="FFFFFF"/>
              </a:highlight>
              <a:latin typeface="Söhne"/>
            </a:endParaRPr>
          </a:p>
          <a:p>
            <a:pPr lvl="1" algn="l"/>
            <a:endParaRPr lang="en-US" sz="2000" dirty="0">
              <a:solidFill>
                <a:srgbClr val="0D0D0D"/>
              </a:solidFill>
              <a:highlight>
                <a:srgbClr val="FFFFFF"/>
              </a:highlight>
              <a:latin typeface="Söhne"/>
            </a:endParaRPr>
          </a:p>
          <a:p>
            <a:pPr lvl="1" algn="l"/>
            <a:endParaRPr lang="el-GR" sz="2000" b="0" i="0" dirty="0">
              <a:solidFill>
                <a:srgbClr val="0D0D0D"/>
              </a:solidFill>
              <a:effectLst/>
              <a:highlight>
                <a:srgbClr val="FFFFFF"/>
              </a:highlight>
              <a:latin typeface="Söhne"/>
            </a:endParaRPr>
          </a:p>
          <a:p>
            <a:pPr algn="l">
              <a:buFont typeface="Arial" panose="020B0604020202020204" pitchFamily="34" charset="0"/>
              <a:buChar char="•"/>
            </a:pP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Covariance</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propagation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is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described</a:t>
            </a:r>
            <a:r>
              <a:rPr lang="it-IT" sz="2000" b="0" i="0" dirty="0">
                <a:solidFill>
                  <a:srgbClr val="0D0D0D"/>
                </a:solidFill>
                <a:effectLst/>
                <a:highlight>
                  <a:srgbClr val="FFFFFF"/>
                </a:highlight>
                <a:latin typeface="Söhne"/>
              </a:rPr>
              <a:t> by:</a:t>
            </a:r>
          </a:p>
          <a:p>
            <a:pPr algn="l">
              <a:buFont typeface="Arial" panose="020B0604020202020204" pitchFamily="34" charset="0"/>
              <a:buChar char="•"/>
            </a:pPr>
            <a:endParaRPr lang="it-IT" sz="2000" dirty="0">
              <a:solidFill>
                <a:srgbClr val="0D0D0D"/>
              </a:solidFill>
              <a:highlight>
                <a:srgbClr val="FFFFFF"/>
              </a:highlight>
              <a:latin typeface="Söhne"/>
            </a:endParaRPr>
          </a:p>
          <a:p>
            <a:pPr algn="l"/>
            <a:endParaRPr lang="it-IT" sz="2000" b="0" i="0" dirty="0">
              <a:solidFill>
                <a:srgbClr val="0D0D0D"/>
              </a:solidFill>
              <a:effectLst/>
              <a:highlight>
                <a:srgbClr val="FFFFFF"/>
              </a:highlight>
              <a:latin typeface="Söhne"/>
            </a:endParaRPr>
          </a:p>
          <a:p>
            <a:pPr algn="l"/>
            <a:endParaRPr lang="it-IT" sz="2000" b="0" i="0" dirty="0">
              <a:solidFill>
                <a:srgbClr val="0D0D0D"/>
              </a:solidFill>
              <a:effectLst/>
              <a:highlight>
                <a:srgbClr val="FFFFFF"/>
              </a:highlight>
              <a:latin typeface="Söhne"/>
            </a:endParaRPr>
          </a:p>
          <a:p>
            <a:pPr algn="l"/>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representing</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process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covariance</a:t>
            </a:r>
            <a:r>
              <a:rPr lang="it-IT" sz="2000" b="0" i="0" dirty="0">
                <a:solidFill>
                  <a:srgbClr val="0D0D0D"/>
                </a:solidFill>
                <a:effectLst/>
                <a:highlight>
                  <a:srgbClr val="FFFFFF"/>
                </a:highlight>
                <a:latin typeface="Söhne"/>
              </a:rPr>
              <a:t> update with </a:t>
            </a:r>
            <a:r>
              <a:rPr lang="it-IT" sz="2000" b="0" i="1" dirty="0">
                <a:solidFill>
                  <a:srgbClr val="0D0D0D"/>
                </a:solidFill>
                <a:effectLst/>
                <a:highlight>
                  <a:srgbClr val="FFFFFF"/>
                </a:highlight>
                <a:latin typeface="KaTeX_Math"/>
              </a:rPr>
              <a:t>Q</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as</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process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noise</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covariance</a:t>
            </a:r>
            <a:r>
              <a:rPr lang="it-IT" sz="2000" b="0" i="0" dirty="0">
                <a:solidFill>
                  <a:srgbClr val="0D0D0D"/>
                </a:solidFill>
                <a:effectLst/>
                <a:highlight>
                  <a:srgbClr val="FFFFFF"/>
                </a:highlight>
                <a:latin typeface="Söhne"/>
              </a:rPr>
              <a:t>.</a:t>
            </a:r>
          </a:p>
          <a:p>
            <a:pPr algn="l"/>
            <a:endParaRPr lang="it-IT" sz="2000" b="0" i="0" dirty="0">
              <a:solidFill>
                <a:srgbClr val="0D0D0D"/>
              </a:solidFill>
              <a:effectLst/>
              <a:highlight>
                <a:srgbClr val="FFFFFF"/>
              </a:highlight>
              <a:latin typeface="Söhne"/>
            </a:endParaRPr>
          </a:p>
        </p:txBody>
      </p:sp>
      <p:pic>
        <p:nvPicPr>
          <p:cNvPr id="7" name="Picture 6">
            <a:extLst>
              <a:ext uri="{FF2B5EF4-FFF2-40B4-BE49-F238E27FC236}">
                <a16:creationId xmlns:a16="http://schemas.microsoft.com/office/drawing/2014/main" id="{A5716479-A925-BB63-D7C9-BAE24CB54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749" y="2322028"/>
            <a:ext cx="2198111" cy="645869"/>
          </a:xfrm>
          <a:prstGeom prst="rect">
            <a:avLst/>
          </a:prstGeom>
        </p:spPr>
      </p:pic>
      <p:pic>
        <p:nvPicPr>
          <p:cNvPr id="9" name="Picture 8">
            <a:extLst>
              <a:ext uri="{FF2B5EF4-FFF2-40B4-BE49-F238E27FC236}">
                <a16:creationId xmlns:a16="http://schemas.microsoft.com/office/drawing/2014/main" id="{F48F2AE1-3BE8-1E4A-2850-BD91E6247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047" y="4662603"/>
            <a:ext cx="3749226" cy="645869"/>
          </a:xfrm>
          <a:prstGeom prst="rect">
            <a:avLst/>
          </a:prstGeom>
        </p:spPr>
      </p:pic>
    </p:spTree>
    <p:extLst>
      <p:ext uri="{BB962C8B-B14F-4D97-AF65-F5344CB8AC3E}">
        <p14:creationId xmlns:p14="http://schemas.microsoft.com/office/powerpoint/2010/main" val="88501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0317-E785-025C-8D1E-EE7975BA3E43}"/>
              </a:ext>
            </a:extLst>
          </p:cNvPr>
          <p:cNvSpPr>
            <a:spLocks noGrp="1"/>
          </p:cNvSpPr>
          <p:nvPr>
            <p:ph type="title"/>
          </p:nvPr>
        </p:nvSpPr>
        <p:spPr>
          <a:xfrm>
            <a:off x="838200" y="109832"/>
            <a:ext cx="10515600" cy="1325563"/>
          </a:xfrm>
        </p:spPr>
        <p:txBody>
          <a:bodyPr/>
          <a:lstStyle/>
          <a:p>
            <a:r>
              <a:rPr lang="en-US" dirty="0"/>
              <a:t>3.1. Quaternions</a:t>
            </a:r>
            <a:endParaRPr lang="it-IT" dirty="0"/>
          </a:p>
        </p:txBody>
      </p:sp>
      <p:sp>
        <p:nvSpPr>
          <p:cNvPr id="3" name="TextBox 2">
            <a:extLst>
              <a:ext uri="{FF2B5EF4-FFF2-40B4-BE49-F238E27FC236}">
                <a16:creationId xmlns:a16="http://schemas.microsoft.com/office/drawing/2014/main" id="{A10DFE97-15FB-8080-84BA-786AA53C6711}"/>
              </a:ext>
            </a:extLst>
          </p:cNvPr>
          <p:cNvSpPr txBox="1"/>
          <p:nvPr/>
        </p:nvSpPr>
        <p:spPr>
          <a:xfrm>
            <a:off x="611372" y="1137683"/>
            <a:ext cx="10185990" cy="6247864"/>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Breakdown of the state covariance propagation model:</a:t>
            </a:r>
          </a:p>
          <a:p>
            <a:pPr algn="l">
              <a:buFont typeface="Arial" panose="020B0604020202020204" pitchFamily="34" charset="0"/>
              <a:buChar char="•"/>
            </a:pPr>
            <a:r>
              <a:rPr lang="en-US" sz="2000" b="1" i="1" dirty="0" err="1">
                <a:solidFill>
                  <a:srgbClr val="0D0D0D"/>
                </a:solidFill>
                <a:effectLst/>
                <a:highlight>
                  <a:srgbClr val="FFFFFF"/>
                </a:highlight>
                <a:latin typeface="KaTeX_Math"/>
              </a:rPr>
              <a:t>ω</a:t>
            </a:r>
            <a:r>
              <a:rPr lang="en-US" sz="2000" b="1" i="0" dirty="0" err="1">
                <a:solidFill>
                  <a:srgbClr val="0D0D0D"/>
                </a:solidFill>
                <a:effectLst/>
                <a:highlight>
                  <a:srgbClr val="FFFFFF"/>
                </a:highlight>
                <a:latin typeface="KaTeX_Main"/>
              </a:rPr>
              <a:t>×</a:t>
            </a:r>
            <a:r>
              <a:rPr lang="en-US" sz="2000" b="1" i="1" dirty="0" err="1">
                <a:solidFill>
                  <a:srgbClr val="0D0D0D"/>
                </a:solidFill>
                <a:effectLst/>
                <a:highlight>
                  <a:srgbClr val="FFFFFF"/>
                </a:highlight>
                <a:latin typeface="KaTeX_Math"/>
              </a:rPr>
              <a:t>P</a:t>
            </a:r>
            <a:r>
              <a:rPr lang="en-US" sz="2000" b="0" i="0" dirty="0">
                <a:solidFill>
                  <a:srgbClr val="0D0D0D"/>
                </a:solidFill>
                <a:effectLst/>
                <a:highlight>
                  <a:srgbClr val="FFFFFF"/>
                </a:highlight>
                <a:latin typeface="Söhne"/>
              </a:rPr>
              <a:t> and </a:t>
            </a:r>
            <a:r>
              <a:rPr lang="en-US" sz="2000" b="1" i="0" dirty="0">
                <a:solidFill>
                  <a:srgbClr val="0D0D0D"/>
                </a:solidFill>
                <a:effectLst/>
                <a:highlight>
                  <a:srgbClr val="FFFFFF"/>
                </a:highlight>
                <a:latin typeface="KaTeX_Main"/>
              </a:rPr>
              <a:t>×</a:t>
            </a:r>
            <a:r>
              <a:rPr lang="en-US" sz="2000" b="1" i="1" dirty="0" err="1">
                <a:solidFill>
                  <a:srgbClr val="0D0D0D"/>
                </a:solidFill>
                <a:effectLst/>
                <a:highlight>
                  <a:srgbClr val="FFFFFF"/>
                </a:highlight>
                <a:latin typeface="KaTeX_Math"/>
              </a:rPr>
              <a:t>Pω</a:t>
            </a:r>
            <a:r>
              <a:rPr lang="en-US" sz="2000" b="1"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These terms involve the cross-product operator but are applied in a matrix context, which is typically realized through the skew-symmetric matrix representation of the vector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Söhne"/>
              </a:rPr>
              <a:t>. The skew-symmetric matrix of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Söhne"/>
              </a:rPr>
              <a:t> is defined as:</a:t>
            </a:r>
          </a:p>
          <a:p>
            <a:pPr algn="l">
              <a:buFont typeface="Arial" panose="020B0604020202020204" pitchFamily="34" charset="0"/>
              <a:buChar char="•"/>
            </a:pPr>
            <a:endParaRPr lang="en-US" sz="2000" dirty="0">
              <a:solidFill>
                <a:srgbClr val="0D0D0D"/>
              </a:solidFill>
              <a:highlight>
                <a:srgbClr val="FFFFFF"/>
              </a:highlight>
              <a:latin typeface="Söhne"/>
            </a:endParaRPr>
          </a:p>
          <a:p>
            <a:pPr algn="l">
              <a:buFont typeface="Arial" panose="020B0604020202020204" pitchFamily="34" charset="0"/>
              <a:buChar char="•"/>
            </a:pPr>
            <a:endParaRPr lang="en-US" sz="2000" b="0" i="0" dirty="0">
              <a:solidFill>
                <a:srgbClr val="0D0D0D"/>
              </a:solidFill>
              <a:effectLst/>
              <a:highlight>
                <a:srgbClr val="FFFFFF"/>
              </a:highlight>
              <a:latin typeface="Söhne"/>
            </a:endParaRPr>
          </a:p>
          <a:p>
            <a:pPr algn="l">
              <a:buFont typeface="Arial" panose="020B0604020202020204" pitchFamily="34" charset="0"/>
              <a:buChar char="•"/>
            </a:pPr>
            <a:endParaRPr lang="en-US" sz="2000" dirty="0">
              <a:solidFill>
                <a:srgbClr val="0D0D0D"/>
              </a:solidFill>
              <a:highlight>
                <a:srgbClr val="FFFFFF"/>
              </a:highlight>
              <a:latin typeface="Söhne"/>
            </a:endParaRPr>
          </a:p>
          <a:p>
            <a:pPr algn="l"/>
            <a:endParaRPr lang="en-US" sz="2000" b="0" i="0" dirty="0">
              <a:solidFill>
                <a:srgbClr val="0D0D0D"/>
              </a:solidFill>
              <a:effectLst/>
              <a:highlight>
                <a:srgbClr val="FFFFFF"/>
              </a:highlight>
              <a:latin typeface="Söhne"/>
            </a:endParaRPr>
          </a:p>
          <a:p>
            <a:pPr algn="l"/>
            <a:endParaRPr lang="en-US" sz="2000" dirty="0">
              <a:solidFill>
                <a:srgbClr val="0D0D0D"/>
              </a:solidFill>
              <a:highlight>
                <a:srgbClr val="FFFFFF"/>
              </a:highlight>
              <a:latin typeface="Söhne"/>
            </a:endParaRPr>
          </a:p>
          <a:p>
            <a:pPr algn="l">
              <a:buFont typeface="Arial" panose="020B0604020202020204" pitchFamily="34" charset="0"/>
              <a:buChar char="•"/>
            </a:pPr>
            <a:r>
              <a:rPr lang="en-US" sz="2000" b="1" i="0" dirty="0">
                <a:solidFill>
                  <a:srgbClr val="0D0D0D"/>
                </a:solidFill>
                <a:effectLst/>
                <a:highlight>
                  <a:srgbClr val="FFFFFF"/>
                </a:highlight>
                <a:latin typeface="Söhne"/>
              </a:rPr>
              <a:t>Using the Skew-Symmetric Matrix</a:t>
            </a:r>
            <a:r>
              <a:rPr lang="en-US" sz="20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2000" b="0" i="0" dirty="0">
                <a:solidFill>
                  <a:srgbClr val="0D0D0D"/>
                </a:solidFill>
                <a:effectLst/>
                <a:highlight>
                  <a:srgbClr val="FFFFFF"/>
                </a:highlight>
                <a:latin typeface="Söhne"/>
              </a:rPr>
              <a:t>When you see </a:t>
            </a:r>
            <a:r>
              <a:rPr lang="en-US" sz="2000" b="0" i="1" dirty="0" err="1">
                <a:solidFill>
                  <a:srgbClr val="0D0D0D"/>
                </a:solidFill>
                <a:effectLst/>
                <a:highlight>
                  <a:srgbClr val="FFFFFF"/>
                </a:highlight>
                <a:latin typeface="KaTeX_Math"/>
              </a:rPr>
              <a:t>ω</a:t>
            </a:r>
            <a:r>
              <a:rPr lang="en-US" sz="2000" b="0" i="0" dirty="0" err="1">
                <a:solidFill>
                  <a:srgbClr val="0D0D0D"/>
                </a:solidFill>
                <a:effectLst/>
                <a:highlight>
                  <a:srgbClr val="FFFFFF"/>
                </a:highlight>
                <a:latin typeface="KaTeX_Main"/>
              </a:rPr>
              <a:t>×</a:t>
            </a:r>
            <a:r>
              <a:rPr lang="en-US" sz="2000" b="0" i="1" dirty="0" err="1">
                <a:solidFill>
                  <a:srgbClr val="0D0D0D"/>
                </a:solidFill>
                <a:effectLst/>
                <a:highlight>
                  <a:srgbClr val="FFFFFF"/>
                </a:highlight>
                <a:latin typeface="KaTeX_Math"/>
              </a:rPr>
              <a:t>P</a:t>
            </a:r>
            <a:r>
              <a:rPr lang="en-US" sz="2000" b="0" i="0" dirty="0">
                <a:solidFill>
                  <a:srgbClr val="0D0D0D"/>
                </a:solidFill>
                <a:effectLst/>
                <a:highlight>
                  <a:srgbClr val="FFFFFF"/>
                </a:highlight>
                <a:latin typeface="Söhne"/>
              </a:rPr>
              <a:t>, it involves multiplying the skew-symmetric matrix of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Söhne"/>
              </a:rPr>
              <a:t> (denoted as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with the covariance matrix </a:t>
            </a:r>
            <a:r>
              <a:rPr lang="en-US" sz="2000" b="0" i="1" dirty="0">
                <a:solidFill>
                  <a:srgbClr val="0D0D0D"/>
                </a:solidFill>
                <a:effectLst/>
                <a:highlight>
                  <a:srgbClr val="FFFFFF"/>
                </a:highlight>
                <a:latin typeface="KaTeX_Math"/>
              </a:rPr>
              <a:t>P</a:t>
            </a:r>
            <a:r>
              <a:rPr lang="en-US" sz="2000" b="0" i="0" dirty="0">
                <a:solidFill>
                  <a:srgbClr val="0D0D0D"/>
                </a:solidFill>
                <a:effectLst/>
                <a:highlight>
                  <a:srgbClr val="FFFFFF"/>
                </a:highlight>
                <a:latin typeface="Söhne"/>
              </a:rPr>
              <a:t>. This operation effectively applies the rotational effect induced by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Söhne"/>
              </a:rPr>
              <a:t> to the covariance matrix from the left.</a:t>
            </a:r>
          </a:p>
          <a:p>
            <a:pPr marL="742950" lvl="1" indent="-285750" algn="l">
              <a:buFont typeface="Arial" panose="020B0604020202020204" pitchFamily="34" charset="0"/>
              <a:buChar char="•"/>
            </a:pPr>
            <a:r>
              <a:rPr lang="en-US" sz="2000" b="0" i="0" dirty="0">
                <a:solidFill>
                  <a:srgbClr val="0D0D0D"/>
                </a:solidFill>
                <a:effectLst/>
                <a:highlight>
                  <a:srgbClr val="FFFFFF"/>
                </a:highlight>
                <a:latin typeface="Söhne"/>
              </a:rPr>
              <a:t>Conversely, </a:t>
            </a:r>
            <a:r>
              <a:rPr lang="en-US" sz="2000" b="0" i="1" dirty="0" err="1">
                <a:solidFill>
                  <a:srgbClr val="0D0D0D"/>
                </a:solidFill>
                <a:effectLst/>
                <a:highlight>
                  <a:srgbClr val="FFFFFF"/>
                </a:highlight>
                <a:latin typeface="KaTeX_Math"/>
              </a:rPr>
              <a:t>Pω</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represents the multiplication of </a:t>
            </a:r>
            <a:r>
              <a:rPr lang="en-US" sz="2000" b="0" i="1" dirty="0">
                <a:solidFill>
                  <a:srgbClr val="0D0D0D"/>
                </a:solidFill>
                <a:effectLst/>
                <a:highlight>
                  <a:srgbClr val="FFFFFF"/>
                </a:highlight>
                <a:latin typeface="KaTeX_Math"/>
              </a:rPr>
              <a:t>P</a:t>
            </a:r>
            <a:r>
              <a:rPr lang="en-US" sz="2000" b="0" i="0" dirty="0">
                <a:solidFill>
                  <a:srgbClr val="0D0D0D"/>
                </a:solidFill>
                <a:effectLst/>
                <a:highlight>
                  <a:srgbClr val="FFFFFF"/>
                </a:highlight>
                <a:latin typeface="Söhne"/>
              </a:rPr>
              <a:t> with the skew-symmetric matrix of </a:t>
            </a:r>
            <a:r>
              <a:rPr lang="en-US" sz="2000" b="0" i="1" dirty="0">
                <a:solidFill>
                  <a:srgbClr val="0D0D0D"/>
                </a:solidFill>
                <a:effectLst/>
                <a:highlight>
                  <a:srgbClr val="FFFFFF"/>
                </a:highlight>
                <a:latin typeface="KaTeX_Math"/>
              </a:rPr>
              <a:t>ω</a:t>
            </a:r>
            <a:r>
              <a:rPr lang="en-US" sz="2000" b="0" i="0" dirty="0">
                <a:solidFill>
                  <a:srgbClr val="0D0D0D"/>
                </a:solidFill>
                <a:effectLst/>
                <a:highlight>
                  <a:srgbClr val="FFFFFF"/>
                </a:highlight>
                <a:latin typeface="Söhne"/>
              </a:rPr>
              <a:t> from the right, applying the rotational effect in the opposite order.</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KaTeX_Main"/>
              </a:rPr>
              <a:t> +</a:t>
            </a:r>
            <a:r>
              <a:rPr lang="en-US" sz="2000" b="1"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Söhne"/>
              </a:rPr>
              <a:t>: This term adds the process noise covariance matrix </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Söhne"/>
              </a:rPr>
              <a:t>, which accounts for the uncertainty in the model due to the randomness in the process (like sensor noise or other stochastic effects).</a:t>
            </a:r>
          </a:p>
          <a:p>
            <a:pPr algn="l"/>
            <a:endParaRPr lang="en-US" sz="2000" b="0" i="0" dirty="0">
              <a:solidFill>
                <a:srgbClr val="0D0D0D"/>
              </a:solidFill>
              <a:effectLst/>
              <a:highlight>
                <a:srgbClr val="FFFFFF"/>
              </a:highlight>
              <a:latin typeface="Söhne"/>
            </a:endParaRPr>
          </a:p>
          <a:p>
            <a:pPr algn="l"/>
            <a:endParaRPr lang="en-US" sz="2000" b="0" i="0" dirty="0">
              <a:solidFill>
                <a:srgbClr val="0D0D0D"/>
              </a:solidFill>
              <a:effectLst/>
              <a:highlight>
                <a:srgbClr val="FFFFFF"/>
              </a:highlight>
              <a:latin typeface="Söhne"/>
            </a:endParaRPr>
          </a:p>
        </p:txBody>
      </p:sp>
      <p:pic>
        <p:nvPicPr>
          <p:cNvPr id="5" name="Picture 4">
            <a:extLst>
              <a:ext uri="{FF2B5EF4-FFF2-40B4-BE49-F238E27FC236}">
                <a16:creationId xmlns:a16="http://schemas.microsoft.com/office/drawing/2014/main" id="{7AAA2882-9B40-270E-E552-10DE6D46C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372" y="2463246"/>
            <a:ext cx="2971936" cy="1203790"/>
          </a:xfrm>
          <a:prstGeom prst="rect">
            <a:avLst/>
          </a:prstGeom>
        </p:spPr>
      </p:pic>
    </p:spTree>
    <p:extLst>
      <p:ext uri="{BB962C8B-B14F-4D97-AF65-F5344CB8AC3E}">
        <p14:creationId xmlns:p14="http://schemas.microsoft.com/office/powerpoint/2010/main" val="376841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9006-5856-2069-57ED-670CB4665784}"/>
              </a:ext>
            </a:extLst>
          </p:cNvPr>
          <p:cNvSpPr>
            <a:spLocks noGrp="1"/>
          </p:cNvSpPr>
          <p:nvPr>
            <p:ph type="title"/>
          </p:nvPr>
        </p:nvSpPr>
        <p:spPr>
          <a:xfrm>
            <a:off x="699977" y="237534"/>
            <a:ext cx="10515600" cy="1325563"/>
          </a:xfrm>
        </p:spPr>
        <p:txBody>
          <a:bodyPr>
            <a:normAutofit/>
          </a:bodyPr>
          <a:lstStyle/>
          <a:p>
            <a:r>
              <a:rPr lang="en-US" sz="4800" dirty="0"/>
              <a:t>3.1. Quaternions</a:t>
            </a:r>
            <a:endParaRPr lang="it-IT" sz="4800" dirty="0"/>
          </a:p>
        </p:txBody>
      </p:sp>
      <p:sp>
        <p:nvSpPr>
          <p:cNvPr id="3" name="TextBox 2">
            <a:extLst>
              <a:ext uri="{FF2B5EF4-FFF2-40B4-BE49-F238E27FC236}">
                <a16:creationId xmlns:a16="http://schemas.microsoft.com/office/drawing/2014/main" id="{A6701928-84BD-3C0A-800C-154E4DE48512}"/>
              </a:ext>
            </a:extLst>
          </p:cNvPr>
          <p:cNvSpPr txBox="1"/>
          <p:nvPr/>
        </p:nvSpPr>
        <p:spPr>
          <a:xfrm>
            <a:off x="701749" y="1616260"/>
            <a:ext cx="5677786" cy="4093428"/>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Mathematical Models and Update Equations:</a:t>
            </a:r>
          </a:p>
          <a:p>
            <a:pPr algn="l"/>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External measurement discrepancies are calculated as:</a:t>
            </a:r>
          </a:p>
          <a:p>
            <a:pPr marL="342900" indent="-342900" algn="l">
              <a:buFont typeface="Arial" panose="020B0604020202020204" pitchFamily="34" charset="0"/>
              <a:buChar char="•"/>
            </a:pPr>
            <a:endParaRPr lang="en-US" sz="2000" dirty="0">
              <a:solidFill>
                <a:srgbClr val="0D0D0D"/>
              </a:solidFill>
              <a:highlight>
                <a:srgbClr val="FFFFFF"/>
              </a:highlight>
              <a:latin typeface="Söhne"/>
            </a:endParaRPr>
          </a:p>
          <a:p>
            <a:pPr marL="342900" indent="-342900" algn="l">
              <a:buFont typeface="Arial" panose="020B0604020202020204" pitchFamily="34" charset="0"/>
              <a:buChar char="•"/>
            </a:pPr>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endParaRPr lang="en-US" sz="2000" dirty="0">
              <a:solidFill>
                <a:srgbClr val="0D0D0D"/>
              </a:solidFill>
              <a:highlight>
                <a:srgbClr val="FFFFFF"/>
              </a:highlight>
              <a:latin typeface="Söhne"/>
            </a:endParaRPr>
          </a:p>
          <a:p>
            <a:pPr algn="l"/>
            <a:endParaRPr lang="en-US" sz="2000" b="0" i="0" dirty="0">
              <a:solidFill>
                <a:srgbClr val="0D0D0D"/>
              </a:solidFill>
              <a:effectLst/>
              <a:highlight>
                <a:srgbClr val="FFFFFF"/>
              </a:highlight>
              <a:latin typeface="Söhne"/>
            </a:endParaRPr>
          </a:p>
          <a:p>
            <a:pPr algn="l"/>
            <a:r>
              <a:rPr lang="en-US" sz="2000" dirty="0">
                <a:solidFill>
                  <a:srgbClr val="0D0D0D"/>
                </a:solidFill>
                <a:highlight>
                  <a:srgbClr val="FFFFFF"/>
                </a:highlight>
                <a:latin typeface="Söhne"/>
              </a:rPr>
              <a:t>      W</a:t>
            </a:r>
            <a:r>
              <a:rPr lang="en-US" sz="2000" b="0" i="0" dirty="0">
                <a:solidFill>
                  <a:srgbClr val="0D0D0D"/>
                </a:solidFill>
                <a:effectLst/>
                <a:highlight>
                  <a:srgbClr val="FFFFFF"/>
                </a:highlight>
                <a:latin typeface="Söhne"/>
              </a:rPr>
              <a:t>here </a:t>
            </a:r>
            <a:r>
              <a:rPr lang="en-US" sz="2000" b="0" i="1" dirty="0">
                <a:solidFill>
                  <a:srgbClr val="0D0D0D"/>
                </a:solidFill>
                <a:effectLst/>
                <a:highlight>
                  <a:srgbClr val="FFFFFF"/>
                </a:highlight>
                <a:latin typeface="KaTeX_Math"/>
              </a:rPr>
              <a:t>C</a:t>
            </a:r>
            <a:r>
              <a:rPr lang="en-US" sz="2000" b="0" i="0" dirty="0">
                <a:solidFill>
                  <a:srgbClr val="0D0D0D"/>
                </a:solidFill>
                <a:effectLst/>
                <a:highlight>
                  <a:srgbClr val="FFFFFF"/>
                </a:highlight>
                <a:latin typeface="KaTeX_Main"/>
              </a:rPr>
              <a:t>(</a:t>
            </a:r>
            <a:r>
              <a:rPr lang="en-US" sz="2000" b="0" i="1" dirty="0">
                <a:solidFill>
                  <a:srgbClr val="0D0D0D"/>
                </a:solidFill>
                <a:effectLst/>
                <a:highlight>
                  <a:srgbClr val="FFFFFF"/>
                </a:highlight>
                <a:latin typeface="KaTeX_Math"/>
              </a:rPr>
              <a:t>q</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is the direction cosine matrix derived from the quaternion, translating quaternion estimates into practical corrections in the state estimation.</a:t>
            </a:r>
          </a:p>
          <a:p>
            <a:pPr algn="l"/>
            <a:endParaRPr lang="en-US" sz="2000" b="0" i="0" dirty="0">
              <a:solidFill>
                <a:srgbClr val="0D0D0D"/>
              </a:solidFill>
              <a:effectLst/>
              <a:highlight>
                <a:srgbClr val="FFFFFF"/>
              </a:highlight>
              <a:latin typeface="Söhne"/>
            </a:endParaRPr>
          </a:p>
        </p:txBody>
      </p:sp>
      <p:pic>
        <p:nvPicPr>
          <p:cNvPr id="5" name="Picture 4">
            <a:extLst>
              <a:ext uri="{FF2B5EF4-FFF2-40B4-BE49-F238E27FC236}">
                <a16:creationId xmlns:a16="http://schemas.microsoft.com/office/drawing/2014/main" id="{FDF2B48F-345C-125A-57CD-0C3F15D1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921" y="2908005"/>
            <a:ext cx="3083442" cy="520995"/>
          </a:xfrm>
          <a:prstGeom prst="rect">
            <a:avLst/>
          </a:prstGeom>
        </p:spPr>
      </p:pic>
      <p:sp>
        <p:nvSpPr>
          <p:cNvPr id="6" name="TextBox 5">
            <a:extLst>
              <a:ext uri="{FF2B5EF4-FFF2-40B4-BE49-F238E27FC236}">
                <a16:creationId xmlns:a16="http://schemas.microsoft.com/office/drawing/2014/main" id="{267D2A4A-555F-DA3D-6C19-4C4DE24FD12D}"/>
              </a:ext>
            </a:extLst>
          </p:cNvPr>
          <p:cNvSpPr txBox="1"/>
          <p:nvPr/>
        </p:nvSpPr>
        <p:spPr>
          <a:xfrm>
            <a:off x="6907618" y="1723982"/>
            <a:ext cx="4582633"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D0D0D"/>
                </a:solidFill>
                <a:effectLst/>
                <a:highlight>
                  <a:srgbClr val="FFFFFF"/>
                </a:highlight>
                <a:uLnTx/>
                <a:uFillTx/>
                <a:latin typeface="Söhne"/>
                <a:ea typeface="+mn-ea"/>
                <a:cs typeface="+mn-cs"/>
              </a:rPr>
              <a:t>Kalman gain </a:t>
            </a:r>
            <a:r>
              <a:rPr kumimoji="0" lang="en-US" sz="2000" b="0" i="1" u="none" strike="noStrike" kern="1200" cap="none" spc="0" normalizeH="0" baseline="0" noProof="0" dirty="0">
                <a:ln>
                  <a:noFill/>
                </a:ln>
                <a:solidFill>
                  <a:srgbClr val="0D0D0D"/>
                </a:solidFill>
                <a:effectLst/>
                <a:highlight>
                  <a:srgbClr val="FFFFFF"/>
                </a:highlight>
                <a:uLnTx/>
                <a:uFillTx/>
                <a:latin typeface="KaTeX_Math"/>
                <a:ea typeface="+mn-ea"/>
                <a:cs typeface="+mn-cs"/>
              </a:rPr>
              <a:t>K</a:t>
            </a:r>
            <a:r>
              <a:rPr kumimoji="0" lang="en-US" sz="2000" b="0" i="0" u="none" strike="noStrike" kern="1200" cap="none" spc="0" normalizeH="0" baseline="0" noProof="0" dirty="0">
                <a:ln>
                  <a:noFill/>
                </a:ln>
                <a:solidFill>
                  <a:srgbClr val="0D0D0D"/>
                </a:solidFill>
                <a:effectLst/>
                <a:highlight>
                  <a:srgbClr val="FFFFFF"/>
                </a:highlight>
                <a:uLnTx/>
                <a:uFillTx/>
                <a:latin typeface="Söhne"/>
                <a:ea typeface="+mn-ea"/>
                <a:cs typeface="+mn-cs"/>
              </a:rPr>
              <a:t> and updated error vector </a:t>
            </a:r>
            <a:r>
              <a:rPr kumimoji="0" lang="en-US" sz="2000" b="0" i="1" u="none" strike="noStrike" kern="1200" cap="none" spc="0" normalizeH="0" baseline="0" noProof="0" dirty="0">
                <a:ln>
                  <a:noFill/>
                </a:ln>
                <a:solidFill>
                  <a:srgbClr val="0D0D0D"/>
                </a:solidFill>
                <a:effectLst/>
                <a:highlight>
                  <a:srgbClr val="FFFFFF"/>
                </a:highlight>
                <a:uLnTx/>
                <a:uFillTx/>
                <a:latin typeface="KaTeX_Math"/>
                <a:ea typeface="+mn-ea"/>
                <a:cs typeface="+mn-cs"/>
              </a:rPr>
              <a:t>a</a:t>
            </a:r>
            <a:r>
              <a:rPr kumimoji="0" lang="en-US" sz="2000" b="0" i="0" u="none" strike="noStrike" kern="1200" cap="none" spc="0" normalizeH="0" baseline="0" noProof="0" dirty="0">
                <a:ln>
                  <a:noFill/>
                </a:ln>
                <a:solidFill>
                  <a:srgbClr val="0D0D0D"/>
                </a:solidFill>
                <a:effectLst/>
                <a:highlight>
                  <a:srgbClr val="FFFFFF"/>
                </a:highlight>
                <a:uLnTx/>
                <a:uFillTx/>
                <a:latin typeface="KaTeX_Main"/>
                <a:ea typeface="+mn-ea"/>
                <a:cs typeface="+mn-cs"/>
              </a:rPr>
              <a:t>+​</a:t>
            </a:r>
            <a:r>
              <a:rPr kumimoji="0" lang="en-US" sz="2000" b="0" i="0" u="none" strike="noStrike" kern="1200" cap="none" spc="0" normalizeH="0" baseline="0" noProof="0" dirty="0">
                <a:ln>
                  <a:noFill/>
                </a:ln>
                <a:solidFill>
                  <a:srgbClr val="0D0D0D"/>
                </a:solidFill>
                <a:effectLst/>
                <a:highlight>
                  <a:srgbClr val="FFFFFF"/>
                </a:highlight>
                <a:uLnTx/>
                <a:uFillTx/>
                <a:latin typeface="Söhne"/>
                <a:ea typeface="+mn-ea"/>
                <a:cs typeface="+mn-cs"/>
              </a:rPr>
              <a:t> are derived to adjust the quaternion estimate and its covariance, ensuring that the updated estimate maintains high fidelity to the measured data.</a:t>
            </a:r>
          </a:p>
        </p:txBody>
      </p:sp>
      <p:pic>
        <p:nvPicPr>
          <p:cNvPr id="8" name="Picture 7">
            <a:extLst>
              <a:ext uri="{FF2B5EF4-FFF2-40B4-BE49-F238E27FC236}">
                <a16:creationId xmlns:a16="http://schemas.microsoft.com/office/drawing/2014/main" id="{AD9889E5-1561-DB8F-1C29-127284419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181" y="4031942"/>
            <a:ext cx="4102396" cy="816505"/>
          </a:xfrm>
          <a:prstGeom prst="rect">
            <a:avLst/>
          </a:prstGeom>
        </p:spPr>
      </p:pic>
      <p:pic>
        <p:nvPicPr>
          <p:cNvPr id="12" name="Picture 11">
            <a:extLst>
              <a:ext uri="{FF2B5EF4-FFF2-40B4-BE49-F238E27FC236}">
                <a16:creationId xmlns:a16="http://schemas.microsoft.com/office/drawing/2014/main" id="{9C21BDB9-8294-0753-4D7D-631EA7274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271" y="5069775"/>
            <a:ext cx="4369980" cy="1279826"/>
          </a:xfrm>
          <a:prstGeom prst="rect">
            <a:avLst/>
          </a:prstGeom>
        </p:spPr>
      </p:pic>
    </p:spTree>
    <p:extLst>
      <p:ext uri="{BB962C8B-B14F-4D97-AF65-F5344CB8AC3E}">
        <p14:creationId xmlns:p14="http://schemas.microsoft.com/office/powerpoint/2010/main" val="4236895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3F2B-CEA6-87D7-FFAF-DC104AFE3A5B}"/>
              </a:ext>
            </a:extLst>
          </p:cNvPr>
          <p:cNvSpPr>
            <a:spLocks noGrp="1"/>
          </p:cNvSpPr>
          <p:nvPr>
            <p:ph type="title"/>
          </p:nvPr>
        </p:nvSpPr>
        <p:spPr>
          <a:xfrm>
            <a:off x="838200" y="0"/>
            <a:ext cx="10515600" cy="1325563"/>
          </a:xfrm>
        </p:spPr>
        <p:txBody>
          <a:bodyPr/>
          <a:lstStyle/>
          <a:p>
            <a:r>
              <a:rPr lang="en-US" dirty="0"/>
              <a:t>4. Implementation of MEKF </a:t>
            </a:r>
            <a:r>
              <a:rPr lang="en-US" dirty="0" err="1"/>
              <a:t>Matlab</a:t>
            </a:r>
            <a:r>
              <a:rPr lang="en-US" dirty="0"/>
              <a:t> Code:</a:t>
            </a:r>
            <a:endParaRPr lang="it-IT" dirty="0"/>
          </a:p>
        </p:txBody>
      </p:sp>
      <p:sp>
        <p:nvSpPr>
          <p:cNvPr id="3" name="TextBox 2">
            <a:extLst>
              <a:ext uri="{FF2B5EF4-FFF2-40B4-BE49-F238E27FC236}">
                <a16:creationId xmlns:a16="http://schemas.microsoft.com/office/drawing/2014/main" id="{513DE02A-D858-CA1C-B3A0-2B65D769F24E}"/>
              </a:ext>
            </a:extLst>
          </p:cNvPr>
          <p:cNvSpPr txBox="1"/>
          <p:nvPr/>
        </p:nvSpPr>
        <p:spPr>
          <a:xfrm>
            <a:off x="838200" y="1225689"/>
            <a:ext cx="10698125" cy="5632311"/>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Overview of MEKF Code for Attitude Estimation</a:t>
            </a:r>
          </a:p>
          <a:p>
            <a:pPr algn="l"/>
            <a:endParaRPr lang="en-US" sz="2000" b="1" i="0" dirty="0">
              <a:solidFill>
                <a:srgbClr val="0D0D0D"/>
              </a:solidFill>
              <a:effectLst/>
              <a:highlight>
                <a:srgbClr val="FFFFFF"/>
              </a:highlight>
              <a:latin typeface="Söhne"/>
            </a:endParaRPr>
          </a:p>
          <a:p>
            <a:pPr algn="l"/>
            <a:r>
              <a:rPr lang="en-US" sz="2000" b="1" i="0" dirty="0">
                <a:solidFill>
                  <a:srgbClr val="0D0D0D"/>
                </a:solidFill>
                <a:effectLst/>
                <a:highlight>
                  <a:srgbClr val="FFFFFF"/>
                </a:highlight>
                <a:latin typeface="Söhne"/>
              </a:rPr>
              <a:t>Initialization:</a:t>
            </a:r>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Sensor Data Loading:</a:t>
            </a:r>
            <a:r>
              <a:rPr lang="en-US" sz="2000" b="0" i="0" dirty="0">
                <a:solidFill>
                  <a:srgbClr val="0D0D0D"/>
                </a:solidFill>
                <a:effectLst/>
                <a:highlight>
                  <a:srgbClr val="FFFFFF"/>
                </a:highlight>
                <a:latin typeface="Söhne"/>
              </a:rPr>
              <a:t> Gyroscope, accelerometer, and magnetometer data are loaded from CSV files, with timestamps aligned for consistent processing.</a:t>
            </a: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Data preprocessing</a:t>
            </a:r>
            <a:r>
              <a:rPr lang="en-US" sz="2000" b="0" i="0" dirty="0">
                <a:solidFill>
                  <a:srgbClr val="0D0D0D"/>
                </a:solidFill>
                <a:effectLst/>
                <a:highlight>
                  <a:srgbClr val="FFFFFF"/>
                </a:highlight>
                <a:latin typeface="Söhne"/>
              </a:rPr>
              <a:t>: Interpolates accelerometer data to synchronize timestamps with the gyroscope using nearest neighbor extrapolation. ( In the </a:t>
            </a:r>
            <a:r>
              <a:rPr lang="en-US" sz="2000" b="0" i="0" dirty="0" err="1">
                <a:solidFill>
                  <a:srgbClr val="0D0D0D"/>
                </a:solidFill>
                <a:effectLst/>
                <a:highlight>
                  <a:srgbClr val="FFFFFF"/>
                </a:highlight>
                <a:latin typeface="Söhne"/>
              </a:rPr>
              <a:t>phyphox</a:t>
            </a:r>
            <a:r>
              <a:rPr lang="en-US" sz="2000" b="0" i="0" dirty="0">
                <a:solidFill>
                  <a:srgbClr val="0D0D0D"/>
                </a:solidFill>
                <a:effectLst/>
                <a:highlight>
                  <a:srgbClr val="FFFFFF"/>
                </a:highlight>
                <a:latin typeface="Söhne"/>
              </a:rPr>
              <a:t> app, the timestamps </a:t>
            </a:r>
            <a:r>
              <a:rPr lang="en-US" sz="2000" b="0" i="0" dirty="0" err="1">
                <a:solidFill>
                  <a:srgbClr val="0D0D0D"/>
                </a:solidFill>
                <a:effectLst/>
                <a:highlight>
                  <a:srgbClr val="FFFFFF"/>
                </a:highlight>
                <a:latin typeface="Söhne"/>
              </a:rPr>
              <a:t>alignement</a:t>
            </a:r>
            <a:r>
              <a:rPr lang="en-US" sz="2000" b="0" i="0" dirty="0">
                <a:solidFill>
                  <a:srgbClr val="0D0D0D"/>
                </a:solidFill>
                <a:effectLst/>
                <a:highlight>
                  <a:srgbClr val="FFFFFF"/>
                </a:highlight>
                <a:latin typeface="Söhne"/>
              </a:rPr>
              <a:t> is already </a:t>
            </a:r>
            <a:r>
              <a:rPr lang="en-US" sz="2000" b="0" i="0" dirty="0" err="1">
                <a:solidFill>
                  <a:srgbClr val="0D0D0D"/>
                </a:solidFill>
                <a:effectLst/>
                <a:highlight>
                  <a:srgbClr val="FFFFFF"/>
                </a:highlight>
                <a:latin typeface="Söhne"/>
              </a:rPr>
              <a:t>exsited</a:t>
            </a:r>
            <a:r>
              <a:rPr lang="en-US" sz="2000" b="0" i="0" dirty="0">
                <a:solidFill>
                  <a:srgbClr val="0D0D0D"/>
                </a:solidFill>
                <a:effectLst/>
                <a:highlight>
                  <a:srgbClr val="FFFFFF"/>
                </a:highlight>
                <a:latin typeface="Söhne"/>
              </a:rPr>
              <a:t> between the magnetometer and gyroscope data.)</a:t>
            </a:r>
          </a:p>
          <a:p>
            <a:pPr algn="l"/>
            <a:r>
              <a:rPr lang="en-US" sz="2000" b="1" i="0" dirty="0">
                <a:solidFill>
                  <a:srgbClr val="0D0D0D"/>
                </a:solidFill>
                <a:effectLst/>
                <a:highlight>
                  <a:srgbClr val="FFFFFF"/>
                </a:highlight>
                <a:latin typeface="Söhne"/>
              </a:rPr>
              <a:t>Filter Setup:</a:t>
            </a:r>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State Definitions:</a:t>
            </a:r>
            <a:r>
              <a:rPr lang="en-US" sz="2000" b="0" i="0" dirty="0">
                <a:solidFill>
                  <a:srgbClr val="0D0D0D"/>
                </a:solidFill>
                <a:effectLst/>
                <a:highlight>
                  <a:srgbClr val="FFFFFF"/>
                </a:highlight>
                <a:latin typeface="Söhne"/>
              </a:rPr>
              <a:t> The state vector includes orientation errors, velocity errors, position errors, and biases for each sensor type.</a:t>
            </a: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Initial Conditions:</a:t>
            </a:r>
            <a:r>
              <a:rPr lang="en-US" sz="2000" b="0" i="0" dirty="0">
                <a:solidFill>
                  <a:srgbClr val="0D0D0D"/>
                </a:solidFill>
                <a:effectLst/>
                <a:highlight>
                  <a:srgbClr val="FFFFFF"/>
                </a:highlight>
                <a:latin typeface="Söhne"/>
              </a:rPr>
              <a:t> An initial guess for the device's orientation is provided (as a quaternion), along with initial covariance settings that reflect uncertainty in this initial estimate.</a:t>
            </a:r>
          </a:p>
          <a:p>
            <a:pPr algn="l"/>
            <a:r>
              <a:rPr lang="en-US" sz="2000" b="1" i="0" dirty="0">
                <a:solidFill>
                  <a:srgbClr val="0D0D0D"/>
                </a:solidFill>
                <a:effectLst/>
                <a:highlight>
                  <a:srgbClr val="FFFFFF"/>
                </a:highlight>
                <a:latin typeface="Söhne"/>
              </a:rPr>
              <a:t>Output</a:t>
            </a: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Estimation Results</a:t>
            </a:r>
            <a:r>
              <a:rPr lang="en-US" sz="2000" b="0" i="0" dirty="0">
                <a:solidFill>
                  <a:srgbClr val="0D0D0D"/>
                </a:solidFill>
                <a:effectLst/>
                <a:highlight>
                  <a:srgbClr val="FFFFFF"/>
                </a:highlight>
                <a:latin typeface="Söhne"/>
              </a:rPr>
              <a:t>: Stores the updated state estimates, including orientation in Euler angles for each time step.</a:t>
            </a:r>
          </a:p>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Visualization</a:t>
            </a:r>
            <a:r>
              <a:rPr lang="en-US" sz="2000" b="0" i="0" dirty="0">
                <a:solidFill>
                  <a:srgbClr val="0D0D0D"/>
                </a:solidFill>
                <a:effectLst/>
                <a:highlight>
                  <a:srgbClr val="FFFFFF"/>
                </a:highlight>
                <a:latin typeface="Söhne"/>
              </a:rPr>
              <a:t>: by using plots and animate functions, I am trying to envision the outputs and inputs of the MEKF at the end to judge the application and accuracy </a:t>
            </a:r>
            <a:r>
              <a:rPr lang="en-US" sz="2000" dirty="0">
                <a:solidFill>
                  <a:srgbClr val="0D0D0D"/>
                </a:solidFill>
                <a:highlight>
                  <a:srgbClr val="FFFFFF"/>
                </a:highlight>
                <a:latin typeface="Söhne"/>
              </a:rPr>
              <a:t>of the filter.</a:t>
            </a:r>
            <a:endParaRPr lang="en-US" sz="20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749417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2CA4-3517-5CE1-273E-D8F440CCBA2E}"/>
              </a:ext>
            </a:extLst>
          </p:cNvPr>
          <p:cNvSpPr>
            <a:spLocks noGrp="1"/>
          </p:cNvSpPr>
          <p:nvPr>
            <p:ph type="title"/>
          </p:nvPr>
        </p:nvSpPr>
        <p:spPr>
          <a:xfrm>
            <a:off x="848627" y="-271917"/>
            <a:ext cx="10515600" cy="1325563"/>
          </a:xfrm>
        </p:spPr>
        <p:txBody>
          <a:bodyPr/>
          <a:lstStyle/>
          <a:p>
            <a:r>
              <a:rPr lang="en-US" dirty="0"/>
              <a:t>4. Implementation of MEKF </a:t>
            </a:r>
            <a:r>
              <a:rPr lang="en-US" dirty="0" err="1"/>
              <a:t>Matlab</a:t>
            </a:r>
            <a:r>
              <a:rPr lang="en-US" dirty="0"/>
              <a:t> Code:</a:t>
            </a:r>
            <a:endParaRPr lang="it-IT" dirty="0"/>
          </a:p>
        </p:txBody>
      </p:sp>
      <p:sp>
        <p:nvSpPr>
          <p:cNvPr id="5" name="TextBox 4">
            <a:extLst>
              <a:ext uri="{FF2B5EF4-FFF2-40B4-BE49-F238E27FC236}">
                <a16:creationId xmlns:a16="http://schemas.microsoft.com/office/drawing/2014/main" id="{939F9DE2-62F3-6BBD-C1C5-6E8E268FF7FC}"/>
              </a:ext>
            </a:extLst>
          </p:cNvPr>
          <p:cNvSpPr txBox="1"/>
          <p:nvPr/>
        </p:nvSpPr>
        <p:spPr>
          <a:xfrm>
            <a:off x="838200" y="834824"/>
            <a:ext cx="10515600" cy="5632311"/>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Core Loop Execution:</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Each iteration of the loop processes data from a single time step:</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Sensor Bias Correction:</a:t>
            </a:r>
            <a:r>
              <a:rPr lang="en-US" sz="2000" b="0" i="0" dirty="0">
                <a:solidFill>
                  <a:srgbClr val="0D0D0D"/>
                </a:solidFill>
                <a:effectLst/>
                <a:highlight>
                  <a:srgbClr val="FFFFFF"/>
                </a:highlight>
                <a:latin typeface="Söhne"/>
              </a:rPr>
              <a:t> Measurements from gyroscopes, accelerometers, and magnetometers are corrected by subtracting estimated biases.</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Quaternion Update:</a:t>
            </a:r>
            <a:r>
              <a:rPr lang="en-US" sz="2000" b="0" i="0" dirty="0">
                <a:solidFill>
                  <a:srgbClr val="0D0D0D"/>
                </a:solidFill>
                <a:effectLst/>
                <a:highlight>
                  <a:srgbClr val="FFFFFF"/>
                </a:highlight>
                <a:latin typeface="Söhne"/>
              </a:rPr>
              <a:t> The orientation quaternion is updated using a quaternion derivative approach, integrating angular velocity from the gyroscope.</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Propagation Matrix (Φ) :</a:t>
            </a:r>
            <a:r>
              <a:rPr lang="en-US" sz="2000" dirty="0">
                <a:solidFill>
                  <a:srgbClr val="0D0D0D"/>
                </a:solidFill>
                <a:highlight>
                  <a:srgbClr val="FFFFFF"/>
                </a:highlight>
                <a:latin typeface="Söhne"/>
              </a:rPr>
              <a:t> The matrix is </a:t>
            </a:r>
            <a:r>
              <a:rPr lang="en-US" sz="2000" b="0" i="0" dirty="0">
                <a:solidFill>
                  <a:srgbClr val="0D0D0D"/>
                </a:solidFill>
                <a:effectLst/>
                <a:highlight>
                  <a:srgbClr val="FFFFFF"/>
                </a:highlight>
                <a:latin typeface="Söhne"/>
              </a:rPr>
              <a:t>updated based on the current state estimate and the measurement variances, preparing for the uncertainty propagation through the system.</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Measurement Update:</a:t>
            </a:r>
            <a:endParaRPr lang="en-US" sz="2000"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sz="2000" b="0" i="0" dirty="0">
                <a:solidFill>
                  <a:srgbClr val="0D0D0D"/>
                </a:solidFill>
                <a:effectLst/>
                <a:highlight>
                  <a:srgbClr val="FFFFFF"/>
                </a:highlight>
                <a:latin typeface="Söhne"/>
              </a:rPr>
              <a:t>The Kalman gain is computed based on the current state covariance and the measurement matrix (H), which maps the state estimate into the measurement space.</a:t>
            </a:r>
          </a:p>
          <a:p>
            <a:pPr marL="1143000" lvl="2" indent="-228600" algn="l">
              <a:buFont typeface="Arial" panose="020B0604020202020204" pitchFamily="34" charset="0"/>
              <a:buChar char="•"/>
            </a:pPr>
            <a:r>
              <a:rPr lang="en-US" sz="2000" b="0" i="0" dirty="0">
                <a:solidFill>
                  <a:srgbClr val="0D0D0D"/>
                </a:solidFill>
                <a:effectLst/>
                <a:highlight>
                  <a:srgbClr val="FFFFFF"/>
                </a:highlight>
                <a:latin typeface="Söhne"/>
              </a:rPr>
              <a:t>Measurement residuals (errors) between expected sensor outputs and actual corrected measurements are calculated, which drive the update of the state estimate.</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State and Covariance Update:</a:t>
            </a:r>
            <a:r>
              <a:rPr lang="en-US" sz="2000" b="0" i="0" dirty="0">
                <a:solidFill>
                  <a:srgbClr val="0D0D0D"/>
                </a:solidFill>
                <a:effectLst/>
                <a:highlight>
                  <a:srgbClr val="FFFFFF"/>
                </a:highlight>
                <a:latin typeface="Söhne"/>
              </a:rPr>
              <a:t> The state estimate and its covariance are updated using the measurement residuals and Kalman gain, refining the orientation estimate and reducing uncertainty.</a:t>
            </a:r>
          </a:p>
          <a:p>
            <a:pPr marL="742950" lvl="1" indent="-285750" algn="l">
              <a:buFont typeface="Arial" panose="020B0604020202020204" pitchFamily="34" charset="0"/>
              <a:buChar char="•"/>
            </a:pPr>
            <a:r>
              <a:rPr lang="en-US" sz="2000" b="1" i="0" dirty="0">
                <a:solidFill>
                  <a:srgbClr val="0D0D0D"/>
                </a:solidFill>
                <a:effectLst/>
                <a:highlight>
                  <a:srgbClr val="FFFFFF"/>
                </a:highlight>
                <a:latin typeface="Söhne"/>
              </a:rPr>
              <a:t>Bias Updates:</a:t>
            </a:r>
            <a:r>
              <a:rPr lang="en-US" sz="2000" b="0" i="0" dirty="0">
                <a:solidFill>
                  <a:srgbClr val="0D0D0D"/>
                </a:solidFill>
                <a:effectLst/>
                <a:highlight>
                  <a:srgbClr val="FFFFFF"/>
                </a:highlight>
                <a:latin typeface="Söhne"/>
              </a:rPr>
              <a:t> Continuously refined based on measurement residuals, ensuring that sensor errors do not accumulate over time.</a:t>
            </a:r>
          </a:p>
        </p:txBody>
      </p:sp>
    </p:spTree>
    <p:extLst>
      <p:ext uri="{BB962C8B-B14F-4D97-AF65-F5344CB8AC3E}">
        <p14:creationId xmlns:p14="http://schemas.microsoft.com/office/powerpoint/2010/main" val="218539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818207-E6FF-51F8-F2DA-4DE382683596}"/>
              </a:ext>
            </a:extLst>
          </p:cNvPr>
          <p:cNvSpPr>
            <a:spLocks noGrp="1"/>
          </p:cNvSpPr>
          <p:nvPr>
            <p:ph type="title"/>
          </p:nvPr>
        </p:nvSpPr>
        <p:spPr/>
        <p:txBody>
          <a:bodyPr/>
          <a:lstStyle/>
          <a:p>
            <a:pPr algn="ctr"/>
            <a:r>
              <a:rPr lang="en-US" dirty="0"/>
              <a:t>Summary</a:t>
            </a:r>
            <a:endParaRPr lang="it-IT" dirty="0"/>
          </a:p>
        </p:txBody>
      </p:sp>
      <p:sp>
        <p:nvSpPr>
          <p:cNvPr id="10" name="TextBox 9">
            <a:extLst>
              <a:ext uri="{FF2B5EF4-FFF2-40B4-BE49-F238E27FC236}">
                <a16:creationId xmlns:a16="http://schemas.microsoft.com/office/drawing/2014/main" id="{B2EE6986-D8B6-970E-DD1C-2E95C8DE01B7}"/>
              </a:ext>
            </a:extLst>
          </p:cNvPr>
          <p:cNvSpPr txBox="1"/>
          <p:nvPr/>
        </p:nvSpPr>
        <p:spPr>
          <a:xfrm>
            <a:off x="1121229" y="1796142"/>
            <a:ext cx="10232571"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Introduction</a:t>
            </a:r>
          </a:p>
          <a:p>
            <a:pPr marL="285750" indent="-285750">
              <a:buFont typeface="Arial" panose="020B0604020202020204" pitchFamily="34" charset="0"/>
              <a:buChar char="•"/>
            </a:pPr>
            <a:r>
              <a:rPr lang="en-US" sz="3200" dirty="0"/>
              <a:t>A review of Kalman filter and some of its Non-linear variations</a:t>
            </a:r>
          </a:p>
          <a:p>
            <a:pPr marL="285750" indent="-285750">
              <a:buFont typeface="Arial" panose="020B0604020202020204" pitchFamily="34" charset="0"/>
              <a:buChar char="•"/>
            </a:pPr>
            <a:r>
              <a:rPr lang="en-US" sz="3200" dirty="0"/>
              <a:t>Attitude estimation</a:t>
            </a:r>
          </a:p>
          <a:p>
            <a:pPr marL="285750" indent="-285750">
              <a:buFont typeface="Arial" panose="020B0604020202020204" pitchFamily="34" charset="0"/>
              <a:buChar char="•"/>
            </a:pPr>
            <a:r>
              <a:rPr lang="en-US" sz="3200" dirty="0"/>
              <a:t>Implementation of MEKF </a:t>
            </a:r>
            <a:r>
              <a:rPr lang="en-US" sz="3200" dirty="0" err="1"/>
              <a:t>Matlab</a:t>
            </a:r>
            <a:r>
              <a:rPr lang="en-US" sz="3200" dirty="0"/>
              <a:t> code</a:t>
            </a:r>
          </a:p>
          <a:p>
            <a:pPr marL="285750" indent="-285750">
              <a:buFont typeface="Arial" panose="020B0604020202020204" pitchFamily="34" charset="0"/>
              <a:buChar char="•"/>
            </a:pPr>
            <a:r>
              <a:rPr lang="en-US" sz="3200" dirty="0"/>
              <a:t>Conclusion</a:t>
            </a:r>
            <a:endParaRPr lang="en-US" sz="2400" dirty="0"/>
          </a:p>
        </p:txBody>
      </p:sp>
    </p:spTree>
    <p:extLst>
      <p:ext uri="{BB962C8B-B14F-4D97-AF65-F5344CB8AC3E}">
        <p14:creationId xmlns:p14="http://schemas.microsoft.com/office/powerpoint/2010/main" val="1735061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8183-42E4-34A4-FBD9-436E17B4D4A8}"/>
              </a:ext>
            </a:extLst>
          </p:cNvPr>
          <p:cNvSpPr>
            <a:spLocks noGrp="1"/>
          </p:cNvSpPr>
          <p:nvPr>
            <p:ph type="title"/>
          </p:nvPr>
        </p:nvSpPr>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A87D37E3-574E-4F62-2A92-6AC5C0769F2D}"/>
              </a:ext>
            </a:extLst>
          </p:cNvPr>
          <p:cNvSpPr txBox="1"/>
          <p:nvPr/>
        </p:nvSpPr>
        <p:spPr>
          <a:xfrm>
            <a:off x="937549" y="1828800"/>
            <a:ext cx="1062556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t>Q matrix</a:t>
            </a:r>
            <a:r>
              <a:rPr lang="en-US" sz="2000" dirty="0"/>
              <a:t>: </a:t>
            </a:r>
          </a:p>
          <a:p>
            <a:pPr marL="285750" indent="-285750">
              <a:buFont typeface="Arial" panose="020B0604020202020204" pitchFamily="34" charset="0"/>
              <a:buChar char="•"/>
            </a:pPr>
            <a:r>
              <a:rPr lang="en-US" sz="2000" dirty="0"/>
              <a:t>The structure and specific terms of the Q matrix reflect the physical characteristics of the sensors and how their measurements' noise and biases are expected to evolve and affect the system states over time. The Q matrix in a Kalman Filter represents the covariance of the process noise. </a:t>
            </a:r>
          </a:p>
          <a:p>
            <a:pPr marL="342900" indent="-342900">
              <a:buFont typeface="Arial" panose="020B0604020202020204" pitchFamily="34" charset="0"/>
              <a:buChar char="•"/>
            </a:pPr>
            <a:r>
              <a:rPr lang="en-US" sz="2000" dirty="0"/>
              <a:t>The specific polynomial forms of the terms (linear, quadratic, cubic, etc.) are derived from the Taylor series expansion of the stochastic integrals that describe the system's evolution. This is particularly relevant in systems where the sensors' output is used in differential equations governing the system dynamics. The terms involving higher powers of </a:t>
            </a:r>
            <a:r>
              <a:rPr lang="en-US" sz="2000" dirty="0" err="1"/>
              <a:t>delta_t</a:t>
            </a:r>
            <a:r>
              <a:rPr lang="en-US" sz="2000" dirty="0"/>
              <a:t> are derived from integrating these effects over the sampling period, considering the cumulative and compounded impact of these errors and biases over time.</a:t>
            </a:r>
          </a:p>
          <a:p>
            <a:pPr marL="342900" indent="-342900">
              <a:buFont typeface="Arial" panose="020B0604020202020204" pitchFamily="34" charset="0"/>
              <a:buChar char="•"/>
            </a:pPr>
            <a:r>
              <a:rPr lang="en-US" sz="2000" dirty="0"/>
              <a:t>the structure of the Q matrix in your MEKF is meticulously designed to reflect both the immediate and cumulative effects of measurement noise and biases, ensuring that the filter remains robust and adaptive to the evolving state of the system.</a:t>
            </a:r>
            <a:endParaRPr lang="it-IT" sz="2000" dirty="0"/>
          </a:p>
        </p:txBody>
      </p:sp>
    </p:spTree>
    <p:extLst>
      <p:ext uri="{BB962C8B-B14F-4D97-AF65-F5344CB8AC3E}">
        <p14:creationId xmlns:p14="http://schemas.microsoft.com/office/powerpoint/2010/main" val="425180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7A27-C425-C589-29C2-D93151104D3C}"/>
              </a:ext>
            </a:extLst>
          </p:cNvPr>
          <p:cNvSpPr>
            <a:spLocks noGrp="1"/>
          </p:cNvSpPr>
          <p:nvPr>
            <p:ph type="title"/>
          </p:nvPr>
        </p:nvSpPr>
        <p:spPr>
          <a:xfrm>
            <a:off x="838200" y="88257"/>
            <a:ext cx="10515600" cy="1325563"/>
          </a:xfrm>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6CB6345A-F2F3-4718-5A71-2AFB4E21CEC7}"/>
              </a:ext>
            </a:extLst>
          </p:cNvPr>
          <p:cNvSpPr txBox="1"/>
          <p:nvPr/>
        </p:nvSpPr>
        <p:spPr>
          <a:xfrm>
            <a:off x="757177" y="1645435"/>
            <a:ext cx="10515600" cy="400110"/>
          </a:xfrm>
          <a:prstGeom prst="rect">
            <a:avLst/>
          </a:prstGeom>
          <a:noFill/>
        </p:spPr>
        <p:txBody>
          <a:bodyPr wrap="square" rtlCol="0">
            <a:spAutoFit/>
          </a:bodyPr>
          <a:lstStyle/>
          <a:p>
            <a:r>
              <a:rPr lang="en-US" sz="2000" b="1" dirty="0"/>
              <a:t>Explanation of a part of the code:</a:t>
            </a:r>
          </a:p>
        </p:txBody>
      </p:sp>
      <p:pic>
        <p:nvPicPr>
          <p:cNvPr id="5" name="Picture 4">
            <a:extLst>
              <a:ext uri="{FF2B5EF4-FFF2-40B4-BE49-F238E27FC236}">
                <a16:creationId xmlns:a16="http://schemas.microsoft.com/office/drawing/2014/main" id="{E901615C-068E-467B-AA50-B59F36415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249" y="1380072"/>
            <a:ext cx="7488820" cy="1128949"/>
          </a:xfrm>
          <a:prstGeom prst="rect">
            <a:avLst/>
          </a:prstGeom>
        </p:spPr>
      </p:pic>
      <p:sp>
        <p:nvSpPr>
          <p:cNvPr id="6" name="TextBox 5">
            <a:extLst>
              <a:ext uri="{FF2B5EF4-FFF2-40B4-BE49-F238E27FC236}">
                <a16:creationId xmlns:a16="http://schemas.microsoft.com/office/drawing/2014/main" id="{11D20DF4-25ED-B32E-70D1-3CCA1D9E7885}"/>
              </a:ext>
            </a:extLst>
          </p:cNvPr>
          <p:cNvSpPr txBox="1"/>
          <p:nvPr/>
        </p:nvSpPr>
        <p:spPr>
          <a:xfrm>
            <a:off x="949124" y="2591244"/>
            <a:ext cx="10683433" cy="4093428"/>
          </a:xfrm>
          <a:prstGeom prst="rect">
            <a:avLst/>
          </a:prstGeom>
          <a:noFill/>
        </p:spPr>
        <p:txBody>
          <a:bodyPr wrap="square" rtlCol="0">
            <a:spAutoFit/>
          </a:bodyPr>
          <a:lstStyle/>
          <a:p>
            <a:r>
              <a:rPr lang="en-US" sz="2000" dirty="0"/>
              <a:t>The code provided is defining specific parts of the Q matrix which deals with the relationship between position errors (state indices 7-9) and the impact of accelerometer measurements and biases.</a:t>
            </a:r>
          </a:p>
          <a:p>
            <a:r>
              <a:rPr lang="en-US" sz="2000" b="0" i="0" dirty="0">
                <a:solidFill>
                  <a:srgbClr val="0D0D0D"/>
                </a:solidFill>
                <a:effectLst/>
                <a:highlight>
                  <a:srgbClr val="FFFFFF"/>
                </a:highlight>
                <a:latin typeface="Söhne"/>
              </a:rPr>
              <a:t>First line models the cross-correlation between position error (indices 7-9) and velocity error. </a:t>
            </a:r>
            <a:r>
              <a:rPr lang="en-US" sz="2000" b="1" i="0" dirty="0" err="1">
                <a:solidFill>
                  <a:srgbClr val="0D0D0D"/>
                </a:solidFill>
                <a:effectLst/>
                <a:highlight>
                  <a:srgbClr val="FFFFFF"/>
                </a:highlight>
                <a:latin typeface="Söhne"/>
              </a:rPr>
              <a:t>accel_cov_mat</a:t>
            </a:r>
            <a:r>
              <a:rPr lang="en-US" sz="2000" b="1" i="0" dirty="0">
                <a:solidFill>
                  <a:srgbClr val="0D0D0D"/>
                </a:solidFill>
                <a:effectLst/>
                <a:highlight>
                  <a:srgbClr val="FFFFFF"/>
                </a:highlight>
                <a:latin typeface="Söhne"/>
              </a:rPr>
              <a:t>*delta_t^2/2</a:t>
            </a:r>
            <a:r>
              <a:rPr lang="en-US" sz="2000" b="0" i="0" dirty="0">
                <a:solidFill>
                  <a:srgbClr val="0D0D0D"/>
                </a:solidFill>
                <a:effectLst/>
                <a:highlight>
                  <a:srgbClr val="FFFFFF"/>
                </a:highlight>
                <a:latin typeface="Söhne"/>
              </a:rPr>
              <a:t>: This term accounts for how random noise from accelerometer measurements affects position through its effect on velocity. </a:t>
            </a:r>
          </a:p>
          <a:p>
            <a:r>
              <a:rPr lang="en-US" sz="2000" b="1" dirty="0" err="1"/>
              <a:t>accel_bias_cov_mat</a:t>
            </a:r>
            <a:r>
              <a:rPr lang="en-US" sz="2000" b="1" dirty="0"/>
              <a:t>*delta_t^4/8: </a:t>
            </a:r>
            <a:r>
              <a:rPr lang="en-US" sz="2000" dirty="0"/>
              <a:t>This term represents the effect of accelerometer bias on position, but over a longer period. Since bias accumulates more significantly over time.</a:t>
            </a:r>
          </a:p>
          <a:p>
            <a:endParaRPr lang="en-US" sz="2000" dirty="0"/>
          </a:p>
          <a:p>
            <a:r>
              <a:rPr lang="en-US" sz="2000" dirty="0"/>
              <a:t>The second line </a:t>
            </a:r>
            <a:r>
              <a:rPr lang="en-US" sz="2000" b="0" i="0" dirty="0">
                <a:solidFill>
                  <a:srgbClr val="0D0D0D"/>
                </a:solidFill>
                <a:effectLst/>
                <a:highlight>
                  <a:srgbClr val="FFFFFF"/>
                </a:highlight>
                <a:latin typeface="Söhne"/>
              </a:rPr>
              <a:t>describes the variance in the position error itself due to accelerometer influences.</a:t>
            </a:r>
          </a:p>
          <a:p>
            <a:endParaRPr lang="en-US" sz="2000" b="0" i="0" dirty="0">
              <a:solidFill>
                <a:srgbClr val="0D0D0D"/>
              </a:solidFill>
              <a:effectLst/>
              <a:highlight>
                <a:srgbClr val="FFFFFF"/>
              </a:highlight>
              <a:latin typeface="Söhne"/>
            </a:endParaRPr>
          </a:p>
          <a:p>
            <a:r>
              <a:rPr lang="en-US" sz="2000" b="0" i="0" dirty="0">
                <a:solidFill>
                  <a:srgbClr val="0D0D0D"/>
                </a:solidFill>
                <a:effectLst/>
                <a:highlight>
                  <a:srgbClr val="FFFFFF"/>
                </a:highlight>
                <a:latin typeface="Söhne"/>
              </a:rPr>
              <a:t>In the third line </a:t>
            </a:r>
            <a:r>
              <a:rPr lang="en-US" sz="2000" dirty="0">
                <a:solidFill>
                  <a:srgbClr val="0D0D0D"/>
                </a:solidFill>
                <a:highlight>
                  <a:srgbClr val="FFFFFF"/>
                </a:highlight>
                <a:latin typeface="Söhne"/>
              </a:rPr>
              <a:t>there is a negative sign which </a:t>
            </a:r>
            <a:r>
              <a:rPr lang="en-US" sz="2000" b="0" i="0" dirty="0">
                <a:solidFill>
                  <a:srgbClr val="0D0D0D"/>
                </a:solidFill>
                <a:effectLst/>
                <a:highlight>
                  <a:srgbClr val="FFFFFF"/>
                </a:highlight>
                <a:latin typeface="Söhne"/>
              </a:rPr>
              <a:t>indicates that an increase in the accelerometer bias estimation leads to a decrease in the position error estimation and vice versa.</a:t>
            </a:r>
            <a:endParaRPr lang="it-IT" sz="2000" dirty="0"/>
          </a:p>
        </p:txBody>
      </p:sp>
    </p:spTree>
    <p:extLst>
      <p:ext uri="{BB962C8B-B14F-4D97-AF65-F5344CB8AC3E}">
        <p14:creationId xmlns:p14="http://schemas.microsoft.com/office/powerpoint/2010/main" val="366228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D49B-6603-BFAB-2C35-2EDDA8F75A73}"/>
              </a:ext>
            </a:extLst>
          </p:cNvPr>
          <p:cNvSpPr>
            <a:spLocks noGrp="1"/>
          </p:cNvSpPr>
          <p:nvPr>
            <p:ph type="title"/>
          </p:nvPr>
        </p:nvSpPr>
        <p:spPr>
          <a:xfrm>
            <a:off x="838200" y="150932"/>
            <a:ext cx="10515600" cy="1325563"/>
          </a:xfrm>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A7141FBE-157F-3A72-AEC9-4602AFA571EA}"/>
              </a:ext>
            </a:extLst>
          </p:cNvPr>
          <p:cNvSpPr txBox="1"/>
          <p:nvPr/>
        </p:nvSpPr>
        <p:spPr>
          <a:xfrm>
            <a:off x="893662" y="1490008"/>
            <a:ext cx="10404676"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D0D0D"/>
                </a:solidFill>
                <a:effectLst/>
                <a:highlight>
                  <a:srgbClr val="FFFFFF"/>
                </a:highlight>
                <a:latin typeface="KaTeX_Math"/>
              </a:rPr>
              <a:t>F and phi matrices: </a:t>
            </a:r>
            <a:r>
              <a:rPr lang="en-US" sz="2000" b="0" i="1" dirty="0">
                <a:solidFill>
                  <a:srgbClr val="0D0D0D"/>
                </a:solidFill>
                <a:effectLst/>
                <a:highlight>
                  <a:srgbClr val="FFFFFF"/>
                </a:highlight>
                <a:latin typeface="KaTeX_Math"/>
              </a:rPr>
              <a:t>F</a:t>
            </a:r>
            <a:r>
              <a:rPr lang="en-US" sz="2000" b="0" i="0" dirty="0">
                <a:solidFill>
                  <a:srgbClr val="0D0D0D"/>
                </a:solidFill>
                <a:effectLst/>
                <a:highlight>
                  <a:srgbClr val="FFFFFF"/>
                </a:highlight>
                <a:latin typeface="Söhne"/>
              </a:rPr>
              <a:t> is the Jacobian matrix capturing instantaneous system dynamics, and </a:t>
            </a:r>
            <a:r>
              <a:rPr lang="en-US" sz="2000" dirty="0">
                <a:solidFill>
                  <a:srgbClr val="0D0D0D"/>
                </a:solidFill>
                <a:highlight>
                  <a:srgbClr val="FFFFFF"/>
                </a:highlight>
                <a:latin typeface="KaTeX_Main"/>
              </a:rPr>
              <a:t>Phi</a:t>
            </a:r>
            <a:r>
              <a:rPr lang="en-US" sz="2000" b="0" i="0" dirty="0">
                <a:solidFill>
                  <a:srgbClr val="0D0D0D"/>
                </a:solidFill>
                <a:effectLst/>
                <a:highlight>
                  <a:srgbClr val="FFFFFF"/>
                </a:highlight>
                <a:latin typeface="Söhne"/>
              </a:rPr>
              <a:t> is the state transition matrix used in the Kalman Filter to integrate these dynamics over a time step, making </a:t>
            </a:r>
            <a:r>
              <a:rPr lang="en-US" sz="2000" b="0" i="0" dirty="0">
                <a:solidFill>
                  <a:srgbClr val="0D0D0D"/>
                </a:solidFill>
                <a:effectLst/>
                <a:highlight>
                  <a:srgbClr val="FFFFFF"/>
                </a:highlight>
                <a:latin typeface="KaTeX_Main"/>
              </a:rPr>
              <a:t>Phi</a:t>
            </a:r>
            <a:r>
              <a:rPr lang="en-US" sz="2000" b="0" i="0" dirty="0">
                <a:solidFill>
                  <a:srgbClr val="0D0D0D"/>
                </a:solidFill>
                <a:effectLst/>
                <a:highlight>
                  <a:srgbClr val="FFFFFF"/>
                </a:highlight>
                <a:latin typeface="Söhne"/>
              </a:rPr>
              <a:t> essential for practical state prediction and updating in the filtering process. </a:t>
            </a:r>
            <a:r>
              <a:rPr lang="en-US" sz="2000" b="0" i="1" dirty="0">
                <a:solidFill>
                  <a:srgbClr val="0D0D0D"/>
                </a:solidFill>
                <a:effectLst/>
                <a:highlight>
                  <a:srgbClr val="FFFFFF"/>
                </a:highlight>
                <a:latin typeface="KaTeX_Math"/>
              </a:rPr>
              <a:t>F</a:t>
            </a:r>
            <a:r>
              <a:rPr lang="en-US" sz="2000" b="0" i="0" dirty="0">
                <a:solidFill>
                  <a:srgbClr val="0D0D0D"/>
                </a:solidFill>
                <a:effectLst/>
                <a:highlight>
                  <a:srgbClr val="FFFFFF"/>
                </a:highlight>
                <a:latin typeface="Söhne"/>
              </a:rPr>
              <a:t> describes the system's responsiveness to state changes instantaneously (i.e., without considering the passing of time), whereas </a:t>
            </a:r>
            <a:r>
              <a:rPr lang="en-US" sz="2000" b="0" i="0" dirty="0">
                <a:solidFill>
                  <a:srgbClr val="0D0D0D"/>
                </a:solidFill>
                <a:effectLst/>
                <a:highlight>
                  <a:srgbClr val="FFFFFF"/>
                </a:highlight>
                <a:latin typeface="KaTeX_Main"/>
              </a:rPr>
              <a:t>Phi</a:t>
            </a:r>
            <a:r>
              <a:rPr lang="en-US" sz="2000" b="0" i="0" dirty="0">
                <a:solidFill>
                  <a:srgbClr val="0D0D0D"/>
                </a:solidFill>
                <a:effectLst/>
                <a:highlight>
                  <a:srgbClr val="FFFFFF"/>
                </a:highlight>
                <a:latin typeface="Söhne"/>
              </a:rPr>
              <a:t> integrates this responsiveness over the interval </a:t>
            </a:r>
            <a:r>
              <a:rPr lang="en-US" sz="2000" b="0" i="1" dirty="0" err="1">
                <a:solidFill>
                  <a:srgbClr val="0D0D0D"/>
                </a:solidFill>
                <a:effectLst/>
                <a:highlight>
                  <a:srgbClr val="FFFFFF"/>
                </a:highlight>
                <a:latin typeface="KaTeX_Math"/>
              </a:rPr>
              <a:t>δt</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predicting how the state evolves over that finite interval.</a:t>
            </a:r>
            <a:endParaRPr lang="en-US" sz="2000" b="1" dirty="0"/>
          </a:p>
        </p:txBody>
      </p:sp>
      <p:sp>
        <p:nvSpPr>
          <p:cNvPr id="4" name="TextBox 3">
            <a:extLst>
              <a:ext uri="{FF2B5EF4-FFF2-40B4-BE49-F238E27FC236}">
                <a16:creationId xmlns:a16="http://schemas.microsoft.com/office/drawing/2014/main" id="{A47D9879-4136-7290-D55D-57AF6BFA2708}"/>
              </a:ext>
            </a:extLst>
          </p:cNvPr>
          <p:cNvSpPr txBox="1"/>
          <p:nvPr/>
        </p:nvSpPr>
        <p:spPr>
          <a:xfrm>
            <a:off x="893662" y="3429000"/>
            <a:ext cx="4905254" cy="3170099"/>
          </a:xfrm>
          <a:prstGeom prst="rect">
            <a:avLst/>
          </a:prstGeom>
          <a:noFill/>
        </p:spPr>
        <p:txBody>
          <a:bodyPr wrap="square" rtlCol="0">
            <a:spAutoFit/>
          </a:bodyPr>
          <a:lstStyle/>
          <a:p>
            <a:pPr marL="342900" indent="-342900" algn="l">
              <a:buFont typeface="Arial" panose="020B0604020202020204" pitchFamily="34" charset="0"/>
              <a:buChar char="•"/>
            </a:pPr>
            <a:r>
              <a:rPr lang="en-US" sz="2000" b="1" i="0" dirty="0">
                <a:solidFill>
                  <a:srgbClr val="0D0D0D"/>
                </a:solidFill>
                <a:effectLst/>
                <a:highlight>
                  <a:srgbClr val="FFFFFF"/>
                </a:highlight>
                <a:latin typeface="Söhne"/>
              </a:rPr>
              <a:t>Construction</a:t>
            </a:r>
            <a:r>
              <a:rPr lang="en-US" sz="2000" b="0" i="0" dirty="0">
                <a:solidFill>
                  <a:srgbClr val="0D0D0D"/>
                </a:solidFill>
                <a:effectLst/>
                <a:highlight>
                  <a:srgbClr val="FFFFFF"/>
                </a:highlight>
                <a:latin typeface="Söhne"/>
              </a:rPr>
              <a:t>: </a:t>
            </a:r>
            <a:r>
              <a:rPr lang="en-US" sz="2000" dirty="0">
                <a:solidFill>
                  <a:srgbClr val="0D0D0D"/>
                </a:solidFill>
                <a:highlight>
                  <a:srgbClr val="FFFFFF"/>
                </a:highlight>
                <a:latin typeface="KaTeX_Main"/>
              </a:rPr>
              <a:t>Phi</a:t>
            </a:r>
            <a:r>
              <a:rPr lang="en-US" sz="2000" b="0" i="0" dirty="0">
                <a:solidFill>
                  <a:srgbClr val="0D0D0D"/>
                </a:solidFill>
                <a:effectLst/>
                <a:highlight>
                  <a:srgbClr val="FFFFFF"/>
                </a:highlight>
                <a:latin typeface="Söhne"/>
              </a:rPr>
              <a:t> is computed as </a:t>
            </a:r>
            <a:r>
              <a:rPr lang="en-US" sz="2000" b="0" i="0" dirty="0">
                <a:solidFill>
                  <a:srgbClr val="0D0D0D"/>
                </a:solidFill>
                <a:effectLst/>
                <a:highlight>
                  <a:srgbClr val="FFFFFF"/>
                </a:highlight>
                <a:latin typeface="KaTeX_Main"/>
              </a:rPr>
              <a:t>eye(</a:t>
            </a:r>
            <a:r>
              <a:rPr lang="en-US" sz="2000" b="0" i="1" dirty="0" err="1">
                <a:solidFill>
                  <a:srgbClr val="0D0D0D"/>
                </a:solidFill>
                <a:effectLst/>
                <a:highlight>
                  <a:srgbClr val="FFFFFF"/>
                </a:highlight>
                <a:latin typeface="KaTeX_Math"/>
              </a:rPr>
              <a:t>nstates</a:t>
            </a:r>
            <a:r>
              <a:rPr lang="en-US" sz="2000" b="0" i="0" dirty="0">
                <a:solidFill>
                  <a:srgbClr val="0D0D0D"/>
                </a:solidFill>
                <a:effectLst/>
                <a:highlight>
                  <a:srgbClr val="FFFFFF"/>
                </a:highlight>
                <a:latin typeface="KaTeX_Main"/>
              </a:rPr>
              <a:t>)+</a:t>
            </a:r>
            <a:r>
              <a:rPr lang="en-US" sz="2000" b="0" i="1" dirty="0" err="1">
                <a:solidFill>
                  <a:srgbClr val="0D0D0D"/>
                </a:solidFill>
                <a:effectLst/>
                <a:highlight>
                  <a:srgbClr val="FFFFFF"/>
                </a:highlight>
                <a:latin typeface="KaTeX_Math"/>
              </a:rPr>
              <a:t>F</a:t>
            </a:r>
            <a:r>
              <a:rPr lang="en-US" sz="2000" b="0" i="0" dirty="0" err="1">
                <a:solidFill>
                  <a:srgbClr val="0D0D0D"/>
                </a:solidFill>
                <a:effectLst/>
                <a:highlight>
                  <a:srgbClr val="FFFFFF"/>
                </a:highlight>
                <a:latin typeface="KaTeX_Main"/>
              </a:rPr>
              <a:t>×</a:t>
            </a:r>
            <a:r>
              <a:rPr lang="en-US" sz="2000" b="0" i="1" dirty="0" err="1">
                <a:solidFill>
                  <a:srgbClr val="0D0D0D"/>
                </a:solidFill>
                <a:effectLst/>
                <a:highlight>
                  <a:srgbClr val="FFFFFF"/>
                </a:highlight>
                <a:latin typeface="KaTeX_Math"/>
              </a:rPr>
              <a:t>δt</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This form assumes a near-identity transformation implied by </a:t>
            </a:r>
            <a:r>
              <a:rPr lang="en-US" sz="2000" b="0" i="0" dirty="0">
                <a:solidFill>
                  <a:srgbClr val="0D0D0D"/>
                </a:solidFill>
                <a:effectLst/>
                <a:highlight>
                  <a:srgbClr val="FFFFFF"/>
                </a:highlight>
                <a:latin typeface="KaTeX_Main"/>
              </a:rPr>
              <a:t>eye(</a:t>
            </a:r>
            <a:r>
              <a:rPr lang="en-US" sz="2000" b="0" i="1" dirty="0" err="1">
                <a:solidFill>
                  <a:srgbClr val="0D0D0D"/>
                </a:solidFill>
                <a:effectLst/>
                <a:highlight>
                  <a:srgbClr val="FFFFFF"/>
                </a:highlight>
                <a:latin typeface="KaTeX_Math"/>
              </a:rPr>
              <a:t>nstates</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with corrections based on </a:t>
            </a:r>
            <a:r>
              <a:rPr lang="en-US" sz="2000" b="0" i="1" dirty="0">
                <a:solidFill>
                  <a:srgbClr val="0D0D0D"/>
                </a:solidFill>
                <a:effectLst/>
                <a:highlight>
                  <a:srgbClr val="FFFFFF"/>
                </a:highlight>
                <a:latin typeface="KaTeX_Math"/>
              </a:rPr>
              <a:t>F</a:t>
            </a:r>
            <a:r>
              <a:rPr lang="en-US" sz="2000" b="0" i="0" dirty="0">
                <a:solidFill>
                  <a:srgbClr val="0D0D0D"/>
                </a:solidFill>
                <a:effectLst/>
                <a:highlight>
                  <a:srgbClr val="FFFFFF"/>
                </a:highlight>
                <a:latin typeface="Söhne"/>
              </a:rPr>
              <a:t> scaled by the time step (</a:t>
            </a:r>
            <a:r>
              <a:rPr lang="en-US" sz="2000" b="0" i="1" dirty="0" err="1">
                <a:solidFill>
                  <a:srgbClr val="0D0D0D"/>
                </a:solidFill>
                <a:effectLst/>
                <a:highlight>
                  <a:srgbClr val="FFFFFF"/>
                </a:highlight>
                <a:latin typeface="KaTeX_Math"/>
              </a:rPr>
              <a:t>δt</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This is essentially a first-order approximation of the exponential of </a:t>
            </a:r>
            <a:r>
              <a:rPr lang="en-US" sz="2000" b="0" i="1" dirty="0">
                <a:solidFill>
                  <a:srgbClr val="0D0D0D"/>
                </a:solidFill>
                <a:effectLst/>
                <a:highlight>
                  <a:srgbClr val="FFFFFF"/>
                </a:highlight>
                <a:latin typeface="KaTeX_Math"/>
              </a:rPr>
              <a:t>F</a:t>
            </a:r>
            <a:r>
              <a:rPr lang="en-US" sz="2000" b="0" i="0" dirty="0">
                <a:solidFill>
                  <a:srgbClr val="0D0D0D"/>
                </a:solidFill>
                <a:effectLst/>
                <a:highlight>
                  <a:srgbClr val="FFFFFF"/>
                </a:highlight>
                <a:latin typeface="Söhne"/>
              </a:rPr>
              <a:t> when </a:t>
            </a:r>
            <a:r>
              <a:rPr lang="en-US" sz="2000" b="0" i="1" dirty="0" err="1">
                <a:solidFill>
                  <a:srgbClr val="0D0D0D"/>
                </a:solidFill>
                <a:effectLst/>
                <a:highlight>
                  <a:srgbClr val="FFFFFF"/>
                </a:highlight>
                <a:latin typeface="KaTeX_Math"/>
              </a:rPr>
              <a:t>δt</a:t>
            </a:r>
            <a:r>
              <a:rPr lang="en-US" sz="2000" b="0" i="0" dirty="0">
                <a:solidFill>
                  <a:srgbClr val="0D0D0D"/>
                </a:solidFill>
                <a:effectLst/>
                <a:highlight>
                  <a:srgbClr val="FFFFFF"/>
                </a:highlight>
                <a:latin typeface="KaTeX_Main"/>
              </a:rPr>
              <a:t>​</a:t>
            </a:r>
            <a:r>
              <a:rPr lang="en-US" sz="2000" b="0" i="0" dirty="0">
                <a:solidFill>
                  <a:srgbClr val="0D0D0D"/>
                </a:solidFill>
                <a:effectLst/>
                <a:highlight>
                  <a:srgbClr val="FFFFFF"/>
                </a:highlight>
                <a:latin typeface="Söhne"/>
              </a:rPr>
              <a:t> is small, which is typical in discrete-time implementations of continuous system models.</a:t>
            </a:r>
          </a:p>
        </p:txBody>
      </p:sp>
      <p:pic>
        <p:nvPicPr>
          <p:cNvPr id="6" name="Picture 5">
            <a:extLst>
              <a:ext uri="{FF2B5EF4-FFF2-40B4-BE49-F238E27FC236}">
                <a16:creationId xmlns:a16="http://schemas.microsoft.com/office/drawing/2014/main" id="{BEEB8AAE-84B8-650D-DE0C-F7AA3CA01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916" y="3415487"/>
            <a:ext cx="6018836" cy="3059137"/>
          </a:xfrm>
          <a:prstGeom prst="rect">
            <a:avLst/>
          </a:prstGeom>
        </p:spPr>
      </p:pic>
    </p:spTree>
    <p:extLst>
      <p:ext uri="{BB962C8B-B14F-4D97-AF65-F5344CB8AC3E}">
        <p14:creationId xmlns:p14="http://schemas.microsoft.com/office/powerpoint/2010/main" val="3094001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EB56-BAFF-B465-24A4-48EF85E22542}"/>
              </a:ext>
            </a:extLst>
          </p:cNvPr>
          <p:cNvSpPr>
            <a:spLocks noGrp="1"/>
          </p:cNvSpPr>
          <p:nvPr>
            <p:ph type="title"/>
          </p:nvPr>
        </p:nvSpPr>
        <p:spPr>
          <a:xfrm>
            <a:off x="838200" y="0"/>
            <a:ext cx="10515600" cy="1325563"/>
          </a:xfrm>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788FBA3D-F053-86B1-6782-E9D00F1401FC}"/>
              </a:ext>
            </a:extLst>
          </p:cNvPr>
          <p:cNvSpPr txBox="1"/>
          <p:nvPr/>
        </p:nvSpPr>
        <p:spPr>
          <a:xfrm>
            <a:off x="633663" y="1225689"/>
            <a:ext cx="10924674"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F matrix in your function </a:t>
            </a:r>
            <a:r>
              <a:rPr lang="en-US" sz="2000" dirty="0" err="1"/>
              <a:t>get_Phi</a:t>
            </a:r>
            <a:r>
              <a:rPr lang="en-US" sz="2000" dirty="0"/>
              <a:t> reflects the linearized dynamics of the system, focusing on how the state variables are influenced by each other under the dynamics specific to an IMU-based attitude estimation system.</a:t>
            </a:r>
            <a:r>
              <a:rPr lang="en-US" sz="2000" b="0" i="0" dirty="0">
                <a:solidFill>
                  <a:srgbClr val="0D0D0D"/>
                </a:solidFill>
                <a:effectLst/>
                <a:highlight>
                  <a:srgbClr val="FFFFFF"/>
                </a:highlight>
                <a:latin typeface="Söhne"/>
              </a:rPr>
              <a:t> This approach models the real behavior of an IMU-based system, where orientation directly affects how accelerometer data is interpreted, and gyroscopes are pivotal in tracking rotational movements.</a:t>
            </a:r>
            <a:r>
              <a:rPr lang="en-US" sz="2000" dirty="0"/>
              <a:t> </a:t>
            </a:r>
          </a:p>
          <a:p>
            <a:pPr marL="342900" indent="-342900">
              <a:buFont typeface="Arial" panose="020B0604020202020204" pitchFamily="34" charset="0"/>
              <a:buChar char="•"/>
            </a:pPr>
            <a:r>
              <a:rPr lang="en-US" sz="2000" b="0" i="0" dirty="0">
                <a:solidFill>
                  <a:srgbClr val="0D0D0D"/>
                </a:solidFill>
                <a:effectLst/>
                <a:highlight>
                  <a:srgbClr val="FFFFFF"/>
                </a:highlight>
                <a:latin typeface="Söhne"/>
              </a:rPr>
              <a:t>Here’s how each component relates to the physical interactions:</a:t>
            </a:r>
          </a:p>
          <a:p>
            <a:pPr marL="457200" indent="-457200">
              <a:buFont typeface="+mj-lt"/>
              <a:buAutoNum type="arabicPeriod"/>
            </a:pPr>
            <a:r>
              <a:rPr lang="en-US" sz="2000" b="1" i="0" dirty="0">
                <a:solidFill>
                  <a:srgbClr val="0D0D0D"/>
                </a:solidFill>
                <a:effectLst/>
                <a:highlight>
                  <a:srgbClr val="FFFFFF"/>
                </a:highlight>
                <a:latin typeface="Söhne"/>
              </a:rPr>
              <a:t>F(1:3, 1:3) = -</a:t>
            </a:r>
            <a:r>
              <a:rPr lang="en-US" sz="2000" b="1" i="0" dirty="0" err="1">
                <a:solidFill>
                  <a:srgbClr val="0D0D0D"/>
                </a:solidFill>
                <a:effectLst/>
                <a:highlight>
                  <a:srgbClr val="FFFFFF"/>
                </a:highlight>
                <a:latin typeface="Söhne"/>
              </a:rPr>
              <a:t>skew_symmetric</a:t>
            </a:r>
            <a:r>
              <a:rPr lang="en-US" sz="2000" b="1" i="0" dirty="0">
                <a:solidFill>
                  <a:srgbClr val="0D0D0D"/>
                </a:solidFill>
                <a:effectLst/>
                <a:highlight>
                  <a:srgbClr val="FFFFFF"/>
                </a:highlight>
                <a:latin typeface="Söhne"/>
              </a:rPr>
              <a:t>(</a:t>
            </a:r>
            <a:r>
              <a:rPr lang="en-US" sz="2000" b="1" i="0" dirty="0" err="1">
                <a:solidFill>
                  <a:srgbClr val="0D0D0D"/>
                </a:solidFill>
                <a:effectLst/>
                <a:highlight>
                  <a:srgbClr val="FFFFFF"/>
                </a:highlight>
                <a:latin typeface="Söhne"/>
              </a:rPr>
              <a:t>gyro_meas</a:t>
            </a:r>
            <a:r>
              <a:rPr lang="en-US" sz="2000" b="1" i="0" dirty="0">
                <a:solidFill>
                  <a:srgbClr val="0D0D0D"/>
                </a:solidFill>
                <a:effectLst/>
                <a:highlight>
                  <a:srgbClr val="FFFFFF"/>
                </a:highlight>
                <a:latin typeface="Söhne"/>
              </a:rPr>
              <a:t>)</a:t>
            </a:r>
            <a:r>
              <a:rPr lang="en-US" sz="2000" b="0" i="0" dirty="0">
                <a:solidFill>
                  <a:srgbClr val="0D0D0D"/>
                </a:solidFill>
                <a:effectLst/>
                <a:highlight>
                  <a:srgbClr val="FFFFFF"/>
                </a:highlight>
                <a:latin typeface="Söhne"/>
              </a:rPr>
              <a:t>; Orientation Dynamics: This part captures the influence of the angular velocity (measured by the gyroscope) on the orientation state.   </a:t>
            </a:r>
          </a:p>
          <a:p>
            <a:pPr marL="457200" indent="-457200">
              <a:buFont typeface="+mj-lt"/>
              <a:buAutoNum type="arabicPeriod"/>
            </a:pPr>
            <a:r>
              <a:rPr lang="en-US" sz="2000" b="1" i="0" dirty="0">
                <a:solidFill>
                  <a:srgbClr val="0D0D0D"/>
                </a:solidFill>
                <a:effectLst/>
                <a:highlight>
                  <a:srgbClr val="FFFFFF"/>
                </a:highlight>
                <a:latin typeface="Söhne"/>
              </a:rPr>
              <a:t>F(1:3, 10:12) = -eye(</a:t>
            </a:r>
            <a:r>
              <a:rPr lang="en-US" sz="2000" b="1" i="0" dirty="0" err="1">
                <a:solidFill>
                  <a:srgbClr val="0D0D0D"/>
                </a:solidFill>
                <a:effectLst/>
                <a:highlight>
                  <a:srgbClr val="FFFFFF"/>
                </a:highlight>
                <a:latin typeface="Söhne"/>
              </a:rPr>
              <a:t>vecdim</a:t>
            </a:r>
            <a:r>
              <a:rPr lang="en-US" sz="2000" b="1" i="0" dirty="0">
                <a:solidFill>
                  <a:srgbClr val="0D0D0D"/>
                </a:solidFill>
                <a:effectLst/>
                <a:highlight>
                  <a:srgbClr val="FFFFFF"/>
                </a:highlight>
                <a:latin typeface="Söhne"/>
              </a:rPr>
              <a:t>); </a:t>
            </a:r>
            <a:r>
              <a:rPr lang="en-US" sz="2000" b="0" i="0" dirty="0">
                <a:solidFill>
                  <a:srgbClr val="0D0D0D"/>
                </a:solidFill>
                <a:effectLst/>
                <a:highlight>
                  <a:srgbClr val="FFFFFF"/>
                </a:highlight>
                <a:latin typeface="Söhne"/>
              </a:rPr>
              <a:t>Gyro Bias on Orientation: Directly models the effect of changes in the estimated gyro biases on the orientation estimation inversely.</a:t>
            </a:r>
          </a:p>
          <a:p>
            <a:pPr marL="457200" indent="-457200">
              <a:buFont typeface="+mj-lt"/>
              <a:buAutoNum type="arabicPeriod"/>
            </a:pPr>
            <a:r>
              <a:rPr lang="en-US" sz="2000" b="1" i="0" dirty="0">
                <a:solidFill>
                  <a:srgbClr val="0D0D0D"/>
                </a:solidFill>
                <a:effectLst/>
                <a:highlight>
                  <a:srgbClr val="FFFFFF"/>
                </a:highlight>
                <a:latin typeface="Söhne"/>
              </a:rPr>
              <a:t>F(4:6, 1:3) = -quat2rotm(estimate)*</a:t>
            </a:r>
            <a:r>
              <a:rPr lang="en-US" sz="2000" b="1" i="0" dirty="0" err="1">
                <a:solidFill>
                  <a:srgbClr val="0D0D0D"/>
                </a:solidFill>
                <a:effectLst/>
                <a:highlight>
                  <a:srgbClr val="FFFFFF"/>
                </a:highlight>
                <a:latin typeface="Söhne"/>
              </a:rPr>
              <a:t>skew_symmetric</a:t>
            </a:r>
            <a:r>
              <a:rPr lang="en-US" sz="2000" b="1" i="0" dirty="0">
                <a:solidFill>
                  <a:srgbClr val="0D0D0D"/>
                </a:solidFill>
                <a:effectLst/>
                <a:highlight>
                  <a:srgbClr val="FFFFFF"/>
                </a:highlight>
                <a:latin typeface="Söhne"/>
              </a:rPr>
              <a:t>(</a:t>
            </a:r>
            <a:r>
              <a:rPr lang="en-US" sz="2000" b="1" i="0" dirty="0" err="1">
                <a:solidFill>
                  <a:srgbClr val="0D0D0D"/>
                </a:solidFill>
                <a:effectLst/>
                <a:highlight>
                  <a:srgbClr val="FFFFFF"/>
                </a:highlight>
                <a:latin typeface="Söhne"/>
              </a:rPr>
              <a:t>accel_meas</a:t>
            </a:r>
            <a:r>
              <a:rPr lang="en-US" sz="2000" b="1" i="0" dirty="0">
                <a:solidFill>
                  <a:srgbClr val="0D0D0D"/>
                </a:solidFill>
                <a:effectLst/>
                <a:highlight>
                  <a:srgbClr val="FFFFFF"/>
                </a:highlight>
                <a:latin typeface="Söhne"/>
              </a:rPr>
              <a:t>); </a:t>
            </a:r>
            <a:r>
              <a:rPr lang="en-US" sz="2000" b="0" i="0" dirty="0">
                <a:solidFill>
                  <a:srgbClr val="0D0D0D"/>
                </a:solidFill>
                <a:effectLst/>
                <a:highlight>
                  <a:srgbClr val="FFFFFF"/>
                </a:highlight>
                <a:latin typeface="Söhne"/>
              </a:rPr>
              <a:t>Accelerometer Influence on Velocity: This term captures how changes in orientation affect the translation of accelerometer measurements into velocity updates.</a:t>
            </a:r>
          </a:p>
          <a:p>
            <a:pPr marL="457200" indent="-457200">
              <a:buFont typeface="+mj-lt"/>
              <a:buAutoNum type="arabicPeriod"/>
            </a:pPr>
            <a:r>
              <a:rPr lang="en-US" sz="2000" b="1" i="0" dirty="0">
                <a:solidFill>
                  <a:srgbClr val="0D0D0D"/>
                </a:solidFill>
                <a:effectLst/>
                <a:highlight>
                  <a:srgbClr val="FFFFFF"/>
                </a:highlight>
                <a:latin typeface="Söhne"/>
              </a:rPr>
              <a:t>F(4:6, 13:15) = -quat2rotm(estimate); </a:t>
            </a:r>
            <a:r>
              <a:rPr lang="en-US" sz="2000" b="0" i="0" dirty="0">
                <a:solidFill>
                  <a:srgbClr val="0D0D0D"/>
                </a:solidFill>
                <a:effectLst/>
                <a:highlight>
                  <a:srgbClr val="FFFFFF"/>
                </a:highlight>
                <a:latin typeface="Söhne"/>
              </a:rPr>
              <a:t>Accelerometer Bias on Velocity: Similar to the above, but it models the direct impact of accelerometer bias on velocity, modulated by the orientation estimate.</a:t>
            </a:r>
          </a:p>
          <a:p>
            <a:pPr marL="457200" indent="-457200">
              <a:buFont typeface="+mj-lt"/>
              <a:buAutoNum type="arabicPeriod"/>
            </a:pPr>
            <a:r>
              <a:rPr lang="en-US" sz="2000" b="1" i="0" dirty="0">
                <a:solidFill>
                  <a:srgbClr val="0D0D0D"/>
                </a:solidFill>
                <a:effectLst/>
                <a:highlight>
                  <a:srgbClr val="FFFFFF"/>
                </a:highlight>
                <a:latin typeface="Söhne"/>
              </a:rPr>
              <a:t>F(7:9, 4:6) = eye(</a:t>
            </a:r>
            <a:r>
              <a:rPr lang="en-US" sz="2000" b="1" i="0" dirty="0" err="1">
                <a:solidFill>
                  <a:srgbClr val="0D0D0D"/>
                </a:solidFill>
                <a:effectLst/>
                <a:highlight>
                  <a:srgbClr val="FFFFFF"/>
                </a:highlight>
                <a:latin typeface="Söhne"/>
              </a:rPr>
              <a:t>vecdim</a:t>
            </a:r>
            <a:r>
              <a:rPr lang="en-US" sz="2000" b="1" i="0" dirty="0">
                <a:solidFill>
                  <a:srgbClr val="0D0D0D"/>
                </a:solidFill>
                <a:effectLst/>
                <a:highlight>
                  <a:srgbClr val="FFFFFF"/>
                </a:highlight>
                <a:latin typeface="Söhne"/>
              </a:rPr>
              <a:t>); </a:t>
            </a:r>
            <a:r>
              <a:rPr lang="en-US" sz="2000" b="0" i="0" dirty="0">
                <a:solidFill>
                  <a:srgbClr val="0D0D0D"/>
                </a:solidFill>
                <a:effectLst/>
                <a:highlight>
                  <a:srgbClr val="FFFFFF"/>
                </a:highlight>
                <a:latin typeface="Söhne"/>
              </a:rPr>
              <a:t>Velocity to Position Integration: This part is straightforward—it indicates that velocity directly contributes to the position.</a:t>
            </a:r>
            <a:endParaRPr lang="it-IT" sz="2000" b="0" i="0" dirty="0">
              <a:solidFill>
                <a:srgbClr val="0D0D0D"/>
              </a:solidFill>
              <a:effectLst/>
              <a:highlight>
                <a:srgbClr val="FFFFFF"/>
              </a:highlight>
              <a:latin typeface="Söhne"/>
            </a:endParaRPr>
          </a:p>
          <a:p>
            <a:pPr marL="457200" indent="-457200">
              <a:buFont typeface="+mj-lt"/>
              <a:buAutoNum type="arabicPeriod"/>
            </a:pPr>
            <a:endParaRPr lang="en-US" sz="20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326762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A4FE-21A2-CB38-9BEC-E0DFFB920D75}"/>
              </a:ext>
            </a:extLst>
          </p:cNvPr>
          <p:cNvSpPr>
            <a:spLocks noGrp="1"/>
          </p:cNvSpPr>
          <p:nvPr>
            <p:ph type="title"/>
          </p:nvPr>
        </p:nvSpPr>
        <p:spPr>
          <a:xfrm>
            <a:off x="749300" y="365125"/>
            <a:ext cx="10515600" cy="1325563"/>
          </a:xfrm>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1AB72E48-3738-999E-1753-A48F6E2B4F2D}"/>
              </a:ext>
            </a:extLst>
          </p:cNvPr>
          <p:cNvSpPr txBox="1"/>
          <p:nvPr/>
        </p:nvSpPr>
        <p:spPr>
          <a:xfrm>
            <a:off x="838200" y="1905000"/>
            <a:ext cx="4813300" cy="5016758"/>
          </a:xfrm>
          <a:prstGeom prst="rect">
            <a:avLst/>
          </a:prstGeom>
          <a:noFill/>
        </p:spPr>
        <p:txBody>
          <a:bodyPr wrap="square" rtlCol="0">
            <a:spAutoFit/>
          </a:bodyPr>
          <a:lstStyle/>
          <a:p>
            <a:r>
              <a:rPr lang="en-US" sz="2000" b="1" dirty="0"/>
              <a:t>H matrix</a:t>
            </a:r>
            <a:r>
              <a:rPr lang="en-US" sz="2000" dirty="0"/>
              <a:t>: The H matrix in a Kalman filter is the observation matrix, which maps the state vector into the measurement space.</a:t>
            </a:r>
          </a:p>
          <a:p>
            <a:pPr marL="342900" indent="-342900">
              <a:buFont typeface="Arial" panose="020B0604020202020204" pitchFamily="34" charset="0"/>
              <a:buChar char="•"/>
            </a:pPr>
            <a:r>
              <a:rPr lang="en-US" sz="2000" dirty="0"/>
              <a:t>The H matrix has dimensions (</a:t>
            </a:r>
            <a:r>
              <a:rPr lang="en-US" sz="2000" dirty="0" err="1"/>
              <a:t>vecdim</a:t>
            </a:r>
            <a:r>
              <a:rPr lang="en-US" sz="2000" dirty="0"/>
              <a:t>, </a:t>
            </a:r>
            <a:r>
              <a:rPr lang="en-US" sz="2000" dirty="0" err="1"/>
              <a:t>nstates</a:t>
            </a:r>
            <a:r>
              <a:rPr lang="en-US" sz="2000" dirty="0"/>
              <a:t>), where </a:t>
            </a:r>
            <a:r>
              <a:rPr lang="en-US" sz="2000" dirty="0" err="1"/>
              <a:t>vecdim</a:t>
            </a:r>
            <a:r>
              <a:rPr lang="en-US" sz="2000" dirty="0"/>
              <a:t> is the dimension of the measurement vector for each sensor type (accelerometer and magnetometer in this case, each providing three-dimensional data) and </a:t>
            </a:r>
            <a:r>
              <a:rPr lang="en-US" sz="2000" dirty="0" err="1"/>
              <a:t>nstates</a:t>
            </a:r>
            <a:r>
              <a:rPr lang="en-US" sz="2000" dirty="0"/>
              <a:t> is the total number of state variables in the filter. Here, </a:t>
            </a:r>
            <a:r>
              <a:rPr lang="en-US" sz="2000" dirty="0" err="1"/>
              <a:t>vecdim</a:t>
            </a:r>
            <a:r>
              <a:rPr lang="en-US" sz="2000" dirty="0"/>
              <a:t> appears to be 3, and </a:t>
            </a:r>
            <a:r>
              <a:rPr lang="en-US" sz="2000" dirty="0" err="1"/>
              <a:t>nstates</a:t>
            </a:r>
            <a:r>
              <a:rPr lang="en-US" sz="2000" dirty="0"/>
              <a:t> is the total number of states, which includes orientation, velocity, position errors, and various biases.</a:t>
            </a:r>
          </a:p>
          <a:p>
            <a:pPr marL="342900" indent="-342900">
              <a:buFont typeface="Arial" panose="020B0604020202020204" pitchFamily="34" charset="0"/>
              <a:buChar char="•"/>
            </a:pPr>
            <a:endParaRPr lang="it-IT" sz="2000" dirty="0"/>
          </a:p>
        </p:txBody>
      </p:sp>
      <p:pic>
        <p:nvPicPr>
          <p:cNvPr id="5" name="Picture 4">
            <a:extLst>
              <a:ext uri="{FF2B5EF4-FFF2-40B4-BE49-F238E27FC236}">
                <a16:creationId xmlns:a16="http://schemas.microsoft.com/office/drawing/2014/main" id="{133900A3-8E97-4655-336A-9992F6411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0" y="2095500"/>
            <a:ext cx="6286500" cy="3708400"/>
          </a:xfrm>
          <a:prstGeom prst="rect">
            <a:avLst/>
          </a:prstGeom>
        </p:spPr>
      </p:pic>
    </p:spTree>
    <p:extLst>
      <p:ext uri="{BB962C8B-B14F-4D97-AF65-F5344CB8AC3E}">
        <p14:creationId xmlns:p14="http://schemas.microsoft.com/office/powerpoint/2010/main" val="2712502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AFCC-C885-507E-F07D-516E7A6DB9F5}"/>
              </a:ext>
            </a:extLst>
          </p:cNvPr>
          <p:cNvSpPr>
            <a:spLocks noGrp="1"/>
          </p:cNvSpPr>
          <p:nvPr>
            <p:ph type="title"/>
          </p:nvPr>
        </p:nvSpPr>
        <p:spPr>
          <a:xfrm>
            <a:off x="838200" y="216269"/>
            <a:ext cx="10515600" cy="1325563"/>
          </a:xfrm>
        </p:spPr>
        <p:txBody>
          <a:bodyPr/>
          <a:lstStyle/>
          <a:p>
            <a:r>
              <a:rPr lang="en-US" dirty="0"/>
              <a:t>4.1. Some insights regarding the Q, Phi and H matrices</a:t>
            </a:r>
            <a:endParaRPr lang="it-IT" dirty="0"/>
          </a:p>
        </p:txBody>
      </p:sp>
      <p:sp>
        <p:nvSpPr>
          <p:cNvPr id="3" name="TextBox 2">
            <a:extLst>
              <a:ext uri="{FF2B5EF4-FFF2-40B4-BE49-F238E27FC236}">
                <a16:creationId xmlns:a16="http://schemas.microsoft.com/office/drawing/2014/main" id="{186494C9-6C0D-BE77-CC7F-7191C8651188}"/>
              </a:ext>
            </a:extLst>
          </p:cNvPr>
          <p:cNvSpPr txBox="1"/>
          <p:nvPr/>
        </p:nvSpPr>
        <p:spPr>
          <a:xfrm>
            <a:off x="838200" y="1541832"/>
            <a:ext cx="10515600" cy="5016758"/>
          </a:xfrm>
          <a:prstGeom prst="rect">
            <a:avLst/>
          </a:prstGeom>
          <a:noFill/>
        </p:spPr>
        <p:txBody>
          <a:bodyPr wrap="square" rtlCol="0">
            <a:spAutoFit/>
          </a:bodyPr>
          <a:lstStyle/>
          <a:p>
            <a:r>
              <a:rPr lang="en-US" sz="2000" b="1" dirty="0"/>
              <a:t>Here’s how each component relates to the physical interactions: </a:t>
            </a:r>
          </a:p>
          <a:p>
            <a:pPr marL="457200" indent="-457200">
              <a:buFont typeface="+mj-lt"/>
              <a:buAutoNum type="arabicPeriod"/>
            </a:pPr>
            <a:r>
              <a:rPr lang="en-US" sz="2000" b="1" dirty="0"/>
              <a:t>H(1:3, 1:3): </a:t>
            </a:r>
            <a:r>
              <a:rPr lang="en-US" sz="2000" b="1" dirty="0" err="1"/>
              <a:t>skew_symmetric</a:t>
            </a:r>
            <a:r>
              <a:rPr lang="en-US" sz="2000" b="1" dirty="0"/>
              <a:t>(quat2dcm(estimate)*</a:t>
            </a:r>
            <a:r>
              <a:rPr lang="en-US" sz="2000" b="1" dirty="0" err="1"/>
              <a:t>g_ned</a:t>
            </a:r>
            <a:r>
              <a:rPr lang="en-US" sz="2000" b="1" dirty="0"/>
              <a:t>):  </a:t>
            </a:r>
            <a:r>
              <a:rPr lang="en-US" sz="2000" dirty="0"/>
              <a:t>This part of H relates the first three state variables (presumably the orientation errors) to the accelerometer measurements. </a:t>
            </a:r>
            <a:r>
              <a:rPr lang="en-US" sz="2000" b="0" i="0" dirty="0">
                <a:solidFill>
                  <a:srgbClr val="0D0D0D"/>
                </a:solidFill>
                <a:effectLst/>
                <a:highlight>
                  <a:srgbClr val="FFFFFF"/>
                </a:highlight>
                <a:latin typeface="Söhne"/>
              </a:rPr>
              <a:t>This transformation is used to model how changes in the orientation would theoretically alter the perceived direction of gravity in the accelerometer measurements.</a:t>
            </a:r>
          </a:p>
          <a:p>
            <a:pPr marL="457200" indent="-457200">
              <a:buFont typeface="+mj-lt"/>
              <a:buAutoNum type="arabicPeriod"/>
            </a:pPr>
            <a:r>
              <a:rPr lang="en-US" sz="2000" b="1" dirty="0"/>
              <a:t>H(1:3, 13:15): eye(</a:t>
            </a:r>
            <a:r>
              <a:rPr lang="en-US" sz="2000" b="1" dirty="0" err="1"/>
              <a:t>vecdim</a:t>
            </a:r>
            <a:r>
              <a:rPr lang="en-US" sz="2000" b="1" dirty="0"/>
              <a:t>) </a:t>
            </a:r>
            <a:r>
              <a:rPr lang="en-US" sz="2000" dirty="0"/>
              <a:t>This directly maps the accelerometer bias states to the accelerometer measurements. The identity  matrix implies a direct and proportional relationship.</a:t>
            </a:r>
          </a:p>
          <a:p>
            <a:pPr marL="457200" indent="-457200">
              <a:buFont typeface="+mj-lt"/>
              <a:buAutoNum type="arabicPeriod"/>
            </a:pPr>
            <a:r>
              <a:rPr lang="en-US" sz="2000" b="1" dirty="0"/>
              <a:t>H(4:6, 1:3):  </a:t>
            </a:r>
            <a:r>
              <a:rPr lang="en-US" sz="2000" b="1" dirty="0" err="1"/>
              <a:t>skew_symmetric</a:t>
            </a:r>
            <a:r>
              <a:rPr lang="en-US" sz="2000" b="1" dirty="0"/>
              <a:t>(quat2dcm(estimate)*</a:t>
            </a:r>
            <a:r>
              <a:rPr lang="en-US" sz="2000" b="1" dirty="0" err="1"/>
              <a:t>mag_ned</a:t>
            </a:r>
            <a:r>
              <a:rPr lang="en-US" sz="2000" b="1" dirty="0"/>
              <a:t> : </a:t>
            </a:r>
            <a:r>
              <a:rPr lang="en-US" sz="2000" dirty="0"/>
              <a:t>Similar to H(1:3, 1:3), but this relates the orientation states to the magnetometer measurements. This part of the matrix uses the orientation estimate to predict how an alteration in orientation would affect the magnetic field vector observed by the magnetometer.</a:t>
            </a:r>
          </a:p>
          <a:p>
            <a:pPr marL="457200" indent="-457200">
              <a:buFont typeface="+mj-lt"/>
              <a:buAutoNum type="arabicPeriod"/>
            </a:pPr>
            <a:r>
              <a:rPr lang="en-US" sz="2000" b="1" dirty="0"/>
              <a:t>H(4:6, 16:18): eye(</a:t>
            </a:r>
            <a:r>
              <a:rPr lang="en-US" sz="2000" b="1" dirty="0" err="1"/>
              <a:t>vecdim</a:t>
            </a:r>
            <a:r>
              <a:rPr lang="en-US" sz="2000" b="1" dirty="0"/>
              <a:t>) : </a:t>
            </a:r>
            <a:r>
              <a:rPr lang="en-US" sz="2000" dirty="0"/>
              <a:t>Maps the magnetometer bias states directly to the magnetometer measurements, again using an identity matrix. This indicates that any bias in the magnetometer readings is added directly to the actual sensor outputs, similar to how accelerometer bias is handled.</a:t>
            </a:r>
            <a:endParaRPr lang="it-IT" sz="2000" dirty="0"/>
          </a:p>
        </p:txBody>
      </p:sp>
    </p:spTree>
    <p:extLst>
      <p:ext uri="{BB962C8B-B14F-4D97-AF65-F5344CB8AC3E}">
        <p14:creationId xmlns:p14="http://schemas.microsoft.com/office/powerpoint/2010/main" val="307866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102F-291A-AE0E-DD55-660C202C81D7}"/>
              </a:ext>
            </a:extLst>
          </p:cNvPr>
          <p:cNvSpPr>
            <a:spLocks noGrp="1"/>
          </p:cNvSpPr>
          <p:nvPr>
            <p:ph type="title"/>
          </p:nvPr>
        </p:nvSpPr>
        <p:spPr>
          <a:xfrm>
            <a:off x="838200" y="0"/>
            <a:ext cx="10515600" cy="1325563"/>
          </a:xfrm>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4.2.  Visualizations in MEKF MATLAB Implementation</a:t>
            </a:r>
            <a:endParaRPr lang="it-IT" dirty="0"/>
          </a:p>
        </p:txBody>
      </p:sp>
      <p:sp>
        <p:nvSpPr>
          <p:cNvPr id="3" name="TextBox 2">
            <a:extLst>
              <a:ext uri="{FF2B5EF4-FFF2-40B4-BE49-F238E27FC236}">
                <a16:creationId xmlns:a16="http://schemas.microsoft.com/office/drawing/2014/main" id="{F5910550-85BD-48CD-B978-C7C0D3090F6C}"/>
              </a:ext>
            </a:extLst>
          </p:cNvPr>
          <p:cNvSpPr txBox="1"/>
          <p:nvPr/>
        </p:nvSpPr>
        <p:spPr>
          <a:xfrm>
            <a:off x="732383" y="1325563"/>
            <a:ext cx="5562600" cy="5016758"/>
          </a:xfrm>
          <a:prstGeom prst="rect">
            <a:avLst/>
          </a:prstGeom>
          <a:noFill/>
        </p:spPr>
        <p:txBody>
          <a:bodyPr wrap="square" rtlCol="0">
            <a:spAutoFit/>
          </a:bodyPr>
          <a:lstStyle/>
          <a:p>
            <a:pPr algn="l"/>
            <a:r>
              <a:rPr lang="en-US" sz="2000" b="1" i="0" dirty="0" err="1">
                <a:solidFill>
                  <a:srgbClr val="0D0D0D"/>
                </a:solidFill>
                <a:effectLst/>
                <a:highlight>
                  <a:srgbClr val="FFFFFF"/>
                </a:highlight>
                <a:latin typeface="Söhne"/>
              </a:rPr>
              <a:t>Phyphox</a:t>
            </a:r>
            <a:r>
              <a:rPr lang="en-US" sz="2000" b="1" i="0" dirty="0">
                <a:solidFill>
                  <a:srgbClr val="0D0D0D"/>
                </a:solidFill>
                <a:effectLst/>
                <a:highlight>
                  <a:srgbClr val="FFFFFF"/>
                </a:highlight>
                <a:latin typeface="Söhne"/>
              </a:rPr>
              <a:t> App Overview and Integration with MEKF in MATLAB:</a:t>
            </a:r>
          </a:p>
          <a:p>
            <a:pPr algn="l"/>
            <a:r>
              <a:rPr lang="en-US" sz="2000" b="1" i="0" dirty="0">
                <a:solidFill>
                  <a:srgbClr val="0D0D0D"/>
                </a:solidFill>
                <a:effectLst/>
                <a:highlight>
                  <a:srgbClr val="FFFFFF"/>
                </a:highlight>
                <a:latin typeface="Söhne"/>
              </a:rPr>
              <a:t>Introduction to </a:t>
            </a:r>
            <a:r>
              <a:rPr lang="en-US" sz="2000" b="1" i="0" dirty="0" err="1">
                <a:solidFill>
                  <a:srgbClr val="0D0D0D"/>
                </a:solidFill>
                <a:effectLst/>
                <a:highlight>
                  <a:srgbClr val="FFFFFF"/>
                </a:highlight>
                <a:latin typeface="Söhne"/>
              </a:rPr>
              <a:t>Phyphox</a:t>
            </a:r>
            <a:r>
              <a:rPr lang="en-US" sz="2000" b="1" i="0" dirty="0">
                <a:solidFill>
                  <a:srgbClr val="0D0D0D"/>
                </a:solidFill>
                <a:effectLst/>
                <a:highlight>
                  <a:srgbClr val="FFFFFF"/>
                </a:highlight>
                <a:latin typeface="Söhne"/>
              </a:rPr>
              <a:t> App:</a:t>
            </a:r>
            <a:r>
              <a:rPr lang="en-US" sz="2000" b="0" i="0" dirty="0">
                <a:solidFill>
                  <a:srgbClr val="0D0D0D"/>
                </a:solidFill>
                <a:effectLst/>
                <a:highlight>
                  <a:srgbClr val="FFFFFF"/>
                </a:highlight>
                <a:latin typeface="Söhne"/>
              </a:rPr>
              <a:t> </a:t>
            </a:r>
            <a:r>
              <a:rPr lang="en-US" sz="2000" b="0" i="0" dirty="0" err="1">
                <a:solidFill>
                  <a:srgbClr val="0D0D0D"/>
                </a:solidFill>
                <a:effectLst/>
                <a:highlight>
                  <a:srgbClr val="FFFFFF"/>
                </a:highlight>
                <a:latin typeface="Söhne"/>
              </a:rPr>
              <a:t>Phyphox</a:t>
            </a:r>
            <a:r>
              <a:rPr lang="en-US" sz="2000" b="0" i="0" dirty="0">
                <a:solidFill>
                  <a:srgbClr val="0D0D0D"/>
                </a:solidFill>
                <a:effectLst/>
                <a:highlight>
                  <a:srgbClr val="FFFFFF"/>
                </a:highlight>
                <a:latin typeface="Söhne"/>
              </a:rPr>
              <a:t> (physical phone experiments) is a versatile app developed at RWTH Aachen University that transforms smartphones into mini laboratories by leveraging their built-in sensors, such as accelerometers, gyroscopes, and magnetometers. The app supports exporting data in various formats, including CSV, which is compatible with MATLAB. </a:t>
            </a:r>
          </a:p>
          <a:p>
            <a:pPr algn="l"/>
            <a:endParaRPr lang="en-US" sz="2000" b="0" i="0" dirty="0">
              <a:solidFill>
                <a:srgbClr val="0D0D0D"/>
              </a:solidFill>
              <a:effectLst/>
              <a:highlight>
                <a:srgbClr val="FFFFFF"/>
              </a:highlight>
              <a:latin typeface="Söhne"/>
            </a:endParaRPr>
          </a:p>
          <a:p>
            <a:pPr algn="l"/>
            <a:r>
              <a:rPr lang="en-US" sz="2000" b="1" i="0" dirty="0">
                <a:solidFill>
                  <a:srgbClr val="0D0D0D"/>
                </a:solidFill>
                <a:effectLst/>
                <a:highlight>
                  <a:srgbClr val="FFFFFF"/>
                </a:highlight>
                <a:latin typeface="Söhne"/>
              </a:rPr>
              <a:t>Key Features:</a:t>
            </a:r>
          </a:p>
          <a:p>
            <a:pPr algn="l"/>
            <a:endParaRPr lang="en-US" sz="2000" b="0" i="0" dirty="0">
              <a:solidFill>
                <a:srgbClr val="0D0D0D"/>
              </a:solidFill>
              <a:effectLst/>
              <a:highlight>
                <a:srgbClr val="FFFFFF"/>
              </a:highlight>
              <a:latin typeface="Söhne"/>
            </a:endParaRPr>
          </a:p>
          <a:p>
            <a:pPr marL="457200" indent="-457200" algn="l">
              <a:buFont typeface="+mj-lt"/>
              <a:buAutoNum type="arabicPeriod"/>
            </a:pPr>
            <a:r>
              <a:rPr lang="en-US" sz="2000" i="0" dirty="0">
                <a:solidFill>
                  <a:srgbClr val="0D0D0D"/>
                </a:solidFill>
                <a:effectLst/>
                <a:highlight>
                  <a:srgbClr val="FFFFFF"/>
                </a:highlight>
                <a:latin typeface="Söhne"/>
              </a:rPr>
              <a:t>Data Access</a:t>
            </a:r>
          </a:p>
          <a:p>
            <a:pPr marL="457200" indent="-457200" algn="l">
              <a:buFont typeface="+mj-lt"/>
              <a:buAutoNum type="arabicPeriod"/>
            </a:pPr>
            <a:r>
              <a:rPr lang="en-US" sz="2000" i="0" dirty="0">
                <a:solidFill>
                  <a:srgbClr val="0D0D0D"/>
                </a:solidFill>
                <a:effectLst/>
                <a:highlight>
                  <a:srgbClr val="FFFFFF"/>
                </a:highlight>
                <a:latin typeface="Söhne"/>
              </a:rPr>
              <a:t>Export Capabilities</a:t>
            </a:r>
          </a:p>
          <a:p>
            <a:pPr marL="457200" indent="-457200" algn="l">
              <a:buFont typeface="+mj-lt"/>
              <a:buAutoNum type="arabicPeriod"/>
            </a:pPr>
            <a:r>
              <a:rPr lang="en-US" sz="2000" i="0" dirty="0">
                <a:solidFill>
                  <a:srgbClr val="0D0D0D"/>
                </a:solidFill>
                <a:effectLst/>
                <a:highlight>
                  <a:srgbClr val="FFFFFF"/>
                </a:highlight>
                <a:latin typeface="Söhne"/>
              </a:rPr>
              <a:t> Custom Experiments</a:t>
            </a:r>
          </a:p>
        </p:txBody>
      </p:sp>
      <p:pic>
        <p:nvPicPr>
          <p:cNvPr id="5" name="Picture 4">
            <a:extLst>
              <a:ext uri="{FF2B5EF4-FFF2-40B4-BE49-F238E27FC236}">
                <a16:creationId xmlns:a16="http://schemas.microsoft.com/office/drawing/2014/main" id="{36997D6E-DED2-1BEC-D953-1171B05F8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190285"/>
            <a:ext cx="2637891" cy="5632310"/>
          </a:xfrm>
          <a:prstGeom prst="rect">
            <a:avLst/>
          </a:prstGeom>
        </p:spPr>
      </p:pic>
      <p:pic>
        <p:nvPicPr>
          <p:cNvPr id="7" name="Picture 6">
            <a:extLst>
              <a:ext uri="{FF2B5EF4-FFF2-40B4-BE49-F238E27FC236}">
                <a16:creationId xmlns:a16="http://schemas.microsoft.com/office/drawing/2014/main" id="{3D83FD19-90DC-3D1D-D33E-3FF7CBCEB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326" y="1190285"/>
            <a:ext cx="2545964" cy="5667715"/>
          </a:xfrm>
          <a:prstGeom prst="rect">
            <a:avLst/>
          </a:prstGeom>
        </p:spPr>
      </p:pic>
    </p:spTree>
    <p:extLst>
      <p:ext uri="{BB962C8B-B14F-4D97-AF65-F5344CB8AC3E}">
        <p14:creationId xmlns:p14="http://schemas.microsoft.com/office/powerpoint/2010/main" val="252883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2AE-D718-1E60-49A1-8FCED19BD8FD}"/>
              </a:ext>
            </a:extLst>
          </p:cNvPr>
          <p:cNvSpPr>
            <a:spLocks noGrp="1"/>
          </p:cNvSpPr>
          <p:nvPr>
            <p:ph type="title"/>
          </p:nvPr>
        </p:nvSpPr>
        <p:spPr>
          <a:xfrm>
            <a:off x="721242" y="-92075"/>
            <a:ext cx="10515600" cy="1325563"/>
          </a:xfrm>
        </p:spPr>
        <p:txBody>
          <a:bodyPr/>
          <a:lstStyle/>
          <a:p>
            <a:r>
              <a:rPr lang="en-US" dirty="0"/>
              <a:t>4.2.  Visualizations in MEKF MATLAB Implementation</a:t>
            </a:r>
            <a:endParaRPr lang="it-IT" dirty="0"/>
          </a:p>
        </p:txBody>
      </p:sp>
      <p:sp>
        <p:nvSpPr>
          <p:cNvPr id="3" name="TextBox 2">
            <a:extLst>
              <a:ext uri="{FF2B5EF4-FFF2-40B4-BE49-F238E27FC236}">
                <a16:creationId xmlns:a16="http://schemas.microsoft.com/office/drawing/2014/main" id="{0A285D18-AE9E-654E-7E82-1683839D90B3}"/>
              </a:ext>
            </a:extLst>
          </p:cNvPr>
          <p:cNvSpPr txBox="1"/>
          <p:nvPr/>
        </p:nvSpPr>
        <p:spPr>
          <a:xfrm>
            <a:off x="625550" y="1233488"/>
            <a:ext cx="4871484" cy="5632311"/>
          </a:xfrm>
          <a:prstGeom prst="rect">
            <a:avLst/>
          </a:prstGeom>
          <a:noFill/>
        </p:spPr>
        <p:txBody>
          <a:bodyPr wrap="square" rtlCol="0">
            <a:spAutoFit/>
          </a:bodyPr>
          <a:lstStyle/>
          <a:p>
            <a:pPr algn="l"/>
            <a:r>
              <a:rPr lang="it-IT" b="1" i="0" dirty="0">
                <a:solidFill>
                  <a:srgbClr val="0D0D0D"/>
                </a:solidFill>
                <a:effectLst/>
                <a:highlight>
                  <a:srgbClr val="FFFFFF"/>
                </a:highlight>
                <a:latin typeface="Söhne"/>
              </a:rPr>
              <a:t>Plots </a:t>
            </a:r>
            <a:r>
              <a:rPr lang="it-IT" b="1" i="0" dirty="0" err="1">
                <a:solidFill>
                  <a:srgbClr val="0D0D0D"/>
                </a:solidFill>
                <a:effectLst/>
                <a:highlight>
                  <a:srgbClr val="FFFFFF"/>
                </a:highlight>
                <a:latin typeface="Söhne"/>
              </a:rPr>
              <a:t>Function</a:t>
            </a:r>
            <a:r>
              <a:rPr lang="it-IT" b="1" i="0" dirty="0">
                <a:solidFill>
                  <a:srgbClr val="0D0D0D"/>
                </a:solidFill>
                <a:effectLst/>
                <a:highlight>
                  <a:srgbClr val="FFFFFF"/>
                </a:highlight>
                <a:latin typeface="Söhne"/>
              </a:rPr>
              <a:t> </a:t>
            </a:r>
            <a:r>
              <a:rPr lang="it-IT" b="1" i="0" dirty="0" err="1">
                <a:solidFill>
                  <a:srgbClr val="0D0D0D"/>
                </a:solidFill>
                <a:effectLst/>
                <a:highlight>
                  <a:srgbClr val="FFFFFF"/>
                </a:highlight>
                <a:latin typeface="Söhne"/>
              </a:rPr>
              <a:t>Overview</a:t>
            </a:r>
            <a:r>
              <a:rPr lang="it-IT" b="1" i="0" dirty="0">
                <a:solidFill>
                  <a:srgbClr val="0D0D0D"/>
                </a:solidFill>
                <a:effectLst/>
                <a:highlight>
                  <a:srgbClr val="FFFFFF"/>
                </a:highlight>
                <a:latin typeface="Söhne"/>
              </a:rPr>
              <a:t>:</a:t>
            </a:r>
            <a:endParaRPr lang="it-IT"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it-IT" b="1" i="0" dirty="0">
                <a:solidFill>
                  <a:srgbClr val="0D0D0D"/>
                </a:solidFill>
                <a:effectLst/>
                <a:highlight>
                  <a:srgbClr val="FFFFFF"/>
                </a:highlight>
                <a:latin typeface="Söhne"/>
              </a:rPr>
              <a:t>Sensor Data Plots</a:t>
            </a:r>
            <a:r>
              <a:rPr lang="it-IT"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b="1" i="0" dirty="0" err="1">
                <a:solidFill>
                  <a:srgbClr val="0D0D0D"/>
                </a:solidFill>
                <a:effectLst/>
                <a:highlight>
                  <a:srgbClr val="FFFFFF"/>
                </a:highlight>
                <a:latin typeface="Söhne"/>
              </a:rPr>
              <a:t>Accelerometer</a:t>
            </a:r>
            <a:r>
              <a:rPr lang="it-IT" b="1" i="0" dirty="0">
                <a:solidFill>
                  <a:srgbClr val="0D0D0D"/>
                </a:solidFill>
                <a:effectLst/>
                <a:highlight>
                  <a:srgbClr val="FFFFFF"/>
                </a:highlight>
                <a:latin typeface="Söhne"/>
              </a:rPr>
              <a:t> Data</a:t>
            </a:r>
            <a:r>
              <a:rPr lang="it-IT" b="0" i="0" dirty="0">
                <a:solidFill>
                  <a:srgbClr val="0D0D0D"/>
                </a:solidFill>
                <a:effectLst/>
                <a:highlight>
                  <a:srgbClr val="FFFFFF"/>
                </a:highlight>
                <a:latin typeface="Söhne"/>
              </a:rPr>
              <a:t>: Shows </a:t>
            </a:r>
            <a:r>
              <a:rPr lang="it-IT" b="0" i="0" dirty="0" err="1">
                <a:solidFill>
                  <a:srgbClr val="0D0D0D"/>
                </a:solidFill>
                <a:effectLst/>
                <a:highlight>
                  <a:srgbClr val="FFFFFF"/>
                </a:highlight>
                <a:latin typeface="Söhne"/>
              </a:rPr>
              <a:t>acceleration</a:t>
            </a:r>
            <a:r>
              <a:rPr lang="it-IT" b="0" i="0" dirty="0">
                <a:solidFill>
                  <a:srgbClr val="0D0D0D"/>
                </a:solidFill>
                <a:effectLst/>
                <a:highlight>
                  <a:srgbClr val="FFFFFF"/>
                </a:highlight>
                <a:latin typeface="Söhne"/>
              </a:rPr>
              <a:t> for x, y, and z </a:t>
            </a:r>
            <a:r>
              <a:rPr lang="it-IT" b="0" i="0" dirty="0" err="1">
                <a:solidFill>
                  <a:srgbClr val="0D0D0D"/>
                </a:solidFill>
                <a:effectLst/>
                <a:highlight>
                  <a:srgbClr val="FFFFFF"/>
                </a:highlight>
                <a:latin typeface="Söhne"/>
              </a:rPr>
              <a:t>axes</a:t>
            </a:r>
            <a:r>
              <a:rPr lang="it-IT" dirty="0">
                <a:solidFill>
                  <a:srgbClr val="0D0D0D"/>
                </a:solidFill>
                <a:highlight>
                  <a:srgbClr val="FFFFFF"/>
                </a:highlight>
                <a:latin typeface="Söhne"/>
              </a:rPr>
              <a:t>.</a:t>
            </a:r>
          </a:p>
          <a:p>
            <a:pPr marL="742950" lvl="1" indent="-285750" algn="l">
              <a:buFont typeface="Arial" panose="020B0604020202020204" pitchFamily="34" charset="0"/>
              <a:buChar char="•"/>
            </a:pPr>
            <a:r>
              <a:rPr lang="it-IT" b="1" i="0" dirty="0" err="1">
                <a:solidFill>
                  <a:srgbClr val="0D0D0D"/>
                </a:solidFill>
                <a:effectLst/>
                <a:highlight>
                  <a:srgbClr val="FFFFFF"/>
                </a:highlight>
                <a:latin typeface="Söhne"/>
              </a:rPr>
              <a:t>Gyroscope</a:t>
            </a:r>
            <a:r>
              <a:rPr lang="it-IT" b="1" i="0" dirty="0">
                <a:solidFill>
                  <a:srgbClr val="0D0D0D"/>
                </a:solidFill>
                <a:effectLst/>
                <a:highlight>
                  <a:srgbClr val="FFFFFF"/>
                </a:highlight>
                <a:latin typeface="Söhne"/>
              </a:rPr>
              <a:t> Data</a:t>
            </a:r>
            <a:r>
              <a:rPr lang="it-IT" b="0" i="0" dirty="0">
                <a:solidFill>
                  <a:srgbClr val="0D0D0D"/>
                </a:solidFill>
                <a:effectLst/>
                <a:highlight>
                  <a:srgbClr val="FFFFFF"/>
                </a:highlight>
                <a:latin typeface="Söhne"/>
              </a:rPr>
              <a:t>: Displays </a:t>
            </a:r>
            <a:r>
              <a:rPr lang="it-IT" b="0" i="0" dirty="0" err="1">
                <a:solidFill>
                  <a:srgbClr val="0D0D0D"/>
                </a:solidFill>
                <a:effectLst/>
                <a:highlight>
                  <a:srgbClr val="FFFFFF"/>
                </a:highlight>
                <a:latin typeface="Söhne"/>
              </a:rPr>
              <a:t>angular</a:t>
            </a:r>
            <a:r>
              <a:rPr lang="it-IT" b="0" i="0" dirty="0">
                <a:solidFill>
                  <a:srgbClr val="0D0D0D"/>
                </a:solidFill>
                <a:effectLst/>
                <a:highlight>
                  <a:srgbClr val="FFFFFF"/>
                </a:highlight>
                <a:latin typeface="Söhne"/>
              </a:rPr>
              <a:t> rates in degrees per second for x, y, and z </a:t>
            </a:r>
            <a:r>
              <a:rPr lang="it-IT" b="0" i="0" dirty="0" err="1">
                <a:solidFill>
                  <a:srgbClr val="0D0D0D"/>
                </a:solidFill>
                <a:effectLst/>
                <a:highlight>
                  <a:srgbClr val="FFFFFF"/>
                </a:highlight>
                <a:latin typeface="Söhne"/>
              </a:rPr>
              <a:t>axes</a:t>
            </a:r>
            <a:r>
              <a:rPr lang="it-IT"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b="1" i="0" dirty="0" err="1">
                <a:solidFill>
                  <a:srgbClr val="0D0D0D"/>
                </a:solidFill>
                <a:effectLst/>
                <a:highlight>
                  <a:srgbClr val="FFFFFF"/>
                </a:highlight>
                <a:latin typeface="Söhne"/>
              </a:rPr>
              <a:t>Magnetometer</a:t>
            </a:r>
            <a:r>
              <a:rPr lang="it-IT" b="1" i="0" dirty="0">
                <a:solidFill>
                  <a:srgbClr val="0D0D0D"/>
                </a:solidFill>
                <a:effectLst/>
                <a:highlight>
                  <a:srgbClr val="FFFFFF"/>
                </a:highlight>
                <a:latin typeface="Söhne"/>
              </a:rPr>
              <a:t> Data</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Visualizes</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magnetic</a:t>
            </a:r>
            <a:r>
              <a:rPr lang="it-IT" b="0" i="0" dirty="0">
                <a:solidFill>
                  <a:srgbClr val="0D0D0D"/>
                </a:solidFill>
                <a:effectLst/>
                <a:highlight>
                  <a:srgbClr val="FFFFFF"/>
                </a:highlight>
                <a:latin typeface="Söhne"/>
              </a:rPr>
              <a:t> field readings in microtesla for x, y, and z </a:t>
            </a:r>
            <a:r>
              <a:rPr lang="it-IT" b="0" i="0" dirty="0" err="1">
                <a:solidFill>
                  <a:srgbClr val="0D0D0D"/>
                </a:solidFill>
                <a:effectLst/>
                <a:highlight>
                  <a:srgbClr val="FFFFFF"/>
                </a:highlight>
                <a:latin typeface="Söhne"/>
              </a:rPr>
              <a:t>axes</a:t>
            </a:r>
            <a:r>
              <a:rPr lang="it-IT" b="0" i="0" dirty="0">
                <a:solidFill>
                  <a:srgbClr val="0D0D0D"/>
                </a:solidFill>
                <a:effectLst/>
                <a:highlight>
                  <a:srgbClr val="FFFFFF"/>
                </a:highlight>
                <a:latin typeface="Söhne"/>
              </a:rPr>
              <a:t>.</a:t>
            </a:r>
          </a:p>
          <a:p>
            <a:pPr marL="742950" lvl="1" indent="-285750" algn="l">
              <a:buFont typeface="Arial" panose="020B0604020202020204" pitchFamily="34" charset="0"/>
              <a:buChar char="•"/>
            </a:pPr>
            <a:endParaRPr lang="it-IT" dirty="0">
              <a:solidFill>
                <a:srgbClr val="0D0D0D"/>
              </a:solidFill>
              <a:highlight>
                <a:srgbClr val="FFFFFF"/>
              </a:highlight>
              <a:latin typeface="Söhne"/>
            </a:endParaRPr>
          </a:p>
          <a:p>
            <a:pPr marL="742950" lvl="1" indent="-285750" algn="l">
              <a:buFont typeface="Arial" panose="020B0604020202020204" pitchFamily="34" charset="0"/>
              <a:buChar char="•"/>
            </a:pPr>
            <a:r>
              <a:rPr lang="it-IT" b="1" i="0" dirty="0" err="1">
                <a:solidFill>
                  <a:srgbClr val="0D0D0D"/>
                </a:solidFill>
                <a:effectLst/>
                <a:highlight>
                  <a:srgbClr val="FFFFFF"/>
                </a:highlight>
                <a:latin typeface="Söhne"/>
              </a:rPr>
              <a:t>Estimation</a:t>
            </a:r>
            <a:r>
              <a:rPr lang="it-IT" b="1" i="0" dirty="0">
                <a:solidFill>
                  <a:srgbClr val="0D0D0D"/>
                </a:solidFill>
                <a:effectLst/>
                <a:highlight>
                  <a:srgbClr val="FFFFFF"/>
                </a:highlight>
                <a:latin typeface="Söhne"/>
              </a:rPr>
              <a:t> Output Plots</a:t>
            </a:r>
            <a:r>
              <a:rPr lang="it-IT"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b="1" i="0" dirty="0">
                <a:solidFill>
                  <a:srgbClr val="0D0D0D"/>
                </a:solidFill>
                <a:effectLst/>
                <a:highlight>
                  <a:srgbClr val="FFFFFF"/>
                </a:highlight>
                <a:latin typeface="Söhne"/>
              </a:rPr>
              <a:t>MEKF </a:t>
            </a:r>
            <a:r>
              <a:rPr lang="it-IT" b="1" i="0" dirty="0" err="1">
                <a:solidFill>
                  <a:srgbClr val="0D0D0D"/>
                </a:solidFill>
                <a:effectLst/>
                <a:highlight>
                  <a:srgbClr val="FFFFFF"/>
                </a:highlight>
                <a:latin typeface="Söhne"/>
              </a:rPr>
              <a:t>Estimates</a:t>
            </a:r>
            <a:r>
              <a:rPr lang="it-IT" b="0" i="0" dirty="0">
                <a:solidFill>
                  <a:srgbClr val="0D0D0D"/>
                </a:solidFill>
                <a:effectLst/>
                <a:highlight>
                  <a:srgbClr val="FFFFFF"/>
                </a:highlight>
                <a:latin typeface="Söhne"/>
              </a:rPr>
              <a:t>: Plots Euler </a:t>
            </a:r>
            <a:r>
              <a:rPr lang="it-IT" b="0" i="0" dirty="0" err="1">
                <a:solidFill>
                  <a:srgbClr val="0D0D0D"/>
                </a:solidFill>
                <a:effectLst/>
                <a:highlight>
                  <a:srgbClr val="FFFFFF"/>
                </a:highlight>
                <a:latin typeface="Söhne"/>
              </a:rPr>
              <a:t>angles</a:t>
            </a:r>
            <a:r>
              <a:rPr lang="it-IT" b="0" i="0" dirty="0">
                <a:solidFill>
                  <a:srgbClr val="0D0D0D"/>
                </a:solidFill>
                <a:effectLst/>
                <a:highlight>
                  <a:srgbClr val="FFFFFF"/>
                </a:highlight>
                <a:latin typeface="Söhne"/>
              </a:rPr>
              <a:t> (roll, pitch, </a:t>
            </a:r>
            <a:r>
              <a:rPr lang="it-IT" b="0" i="0" dirty="0" err="1">
                <a:solidFill>
                  <a:srgbClr val="0D0D0D"/>
                </a:solidFill>
                <a:effectLst/>
                <a:highlight>
                  <a:srgbClr val="FFFFFF"/>
                </a:highlight>
                <a:latin typeface="Söhne"/>
              </a:rPr>
              <a:t>yaw</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estimated</a:t>
            </a:r>
            <a:r>
              <a:rPr lang="it-IT" b="0" i="0" dirty="0">
                <a:solidFill>
                  <a:srgbClr val="0D0D0D"/>
                </a:solidFill>
                <a:effectLst/>
                <a:highlight>
                  <a:srgbClr val="FFFFFF"/>
                </a:highlight>
                <a:latin typeface="Söhne"/>
              </a:rPr>
              <a:t> by the MEKF, </a:t>
            </a:r>
            <a:r>
              <a:rPr lang="it-IT" b="0" i="0" dirty="0" err="1">
                <a:solidFill>
                  <a:srgbClr val="0D0D0D"/>
                </a:solidFill>
                <a:effectLst/>
                <a:highlight>
                  <a:srgbClr val="FFFFFF"/>
                </a:highlight>
                <a:latin typeface="Söhne"/>
              </a:rPr>
              <a:t>highlighting</a:t>
            </a:r>
            <a:r>
              <a:rPr lang="it-IT" b="0" i="0" dirty="0">
                <a:solidFill>
                  <a:srgbClr val="0D0D0D"/>
                </a:solidFill>
                <a:effectLst/>
                <a:highlight>
                  <a:srgbClr val="FFFFFF"/>
                </a:highlight>
                <a:latin typeface="Söhne"/>
              </a:rPr>
              <a:t> the </a:t>
            </a:r>
            <a:r>
              <a:rPr lang="it-IT" b="0" i="0" dirty="0" err="1">
                <a:solidFill>
                  <a:srgbClr val="0D0D0D"/>
                </a:solidFill>
                <a:effectLst/>
                <a:highlight>
                  <a:srgbClr val="FFFFFF"/>
                </a:highlight>
                <a:latin typeface="Söhne"/>
              </a:rPr>
              <a:t>filter's</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ability</a:t>
            </a:r>
            <a:r>
              <a:rPr lang="it-IT" b="0" i="0" dirty="0">
                <a:solidFill>
                  <a:srgbClr val="0D0D0D"/>
                </a:solidFill>
                <a:effectLst/>
                <a:highlight>
                  <a:srgbClr val="FFFFFF"/>
                </a:highlight>
                <a:latin typeface="Söhne"/>
              </a:rPr>
              <a:t> to deduce </a:t>
            </a:r>
            <a:r>
              <a:rPr lang="it-IT" b="0" i="0" dirty="0" err="1">
                <a:solidFill>
                  <a:srgbClr val="0D0D0D"/>
                </a:solidFill>
                <a:effectLst/>
                <a:highlight>
                  <a:srgbClr val="FFFFFF"/>
                </a:highlight>
                <a:latin typeface="Söhne"/>
              </a:rPr>
              <a:t>orientation</a:t>
            </a:r>
            <a:r>
              <a:rPr lang="it-IT" b="0" i="0" dirty="0">
                <a:solidFill>
                  <a:srgbClr val="0D0D0D"/>
                </a:solidFill>
                <a:effectLst/>
                <a:highlight>
                  <a:srgbClr val="FFFFFF"/>
                </a:highlight>
                <a:latin typeface="Söhne"/>
              </a:rPr>
              <a:t> from </a:t>
            </a:r>
            <a:r>
              <a:rPr lang="it-IT" b="0" i="0" dirty="0" err="1">
                <a:solidFill>
                  <a:srgbClr val="0D0D0D"/>
                </a:solidFill>
                <a:effectLst/>
                <a:highlight>
                  <a:srgbClr val="FFFFFF"/>
                </a:highlight>
                <a:latin typeface="Söhne"/>
              </a:rPr>
              <a:t>noisy</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sensor</a:t>
            </a:r>
            <a:r>
              <a:rPr lang="it-IT" b="0" i="0" dirty="0">
                <a:solidFill>
                  <a:srgbClr val="0D0D0D"/>
                </a:solidFill>
                <a:effectLst/>
                <a:highlight>
                  <a:srgbClr val="FFFFFF"/>
                </a:highlight>
                <a:latin typeface="Söhne"/>
              </a:rPr>
              <a:t> data.</a:t>
            </a:r>
          </a:p>
          <a:p>
            <a:pPr marL="742950" lvl="1" indent="-285750" algn="l">
              <a:buFont typeface="Arial" panose="020B0604020202020204" pitchFamily="34" charset="0"/>
              <a:buChar char="•"/>
            </a:pPr>
            <a:r>
              <a:rPr lang="it-IT" b="1" i="0" dirty="0" err="1">
                <a:solidFill>
                  <a:srgbClr val="0D0D0D"/>
                </a:solidFill>
                <a:effectLst/>
                <a:highlight>
                  <a:srgbClr val="FFFFFF"/>
                </a:highlight>
                <a:latin typeface="Söhne"/>
              </a:rPr>
              <a:t>Comparison</a:t>
            </a:r>
            <a:r>
              <a:rPr lang="it-IT" b="1" i="0" dirty="0">
                <a:solidFill>
                  <a:srgbClr val="0D0D0D"/>
                </a:solidFill>
                <a:effectLst/>
                <a:highlight>
                  <a:srgbClr val="FFFFFF"/>
                </a:highlight>
                <a:latin typeface="Söhne"/>
              </a:rPr>
              <a:t> to Dead </a:t>
            </a:r>
            <a:r>
              <a:rPr lang="it-IT" b="1" i="0" dirty="0" err="1">
                <a:solidFill>
                  <a:srgbClr val="0D0D0D"/>
                </a:solidFill>
                <a:effectLst/>
                <a:highlight>
                  <a:srgbClr val="FFFFFF"/>
                </a:highlight>
                <a:latin typeface="Söhne"/>
              </a:rPr>
              <a:t>Reckoning</a:t>
            </a:r>
            <a:r>
              <a:rPr lang="it-IT" b="0" i="0" dirty="0">
                <a:solidFill>
                  <a:srgbClr val="0D0D0D"/>
                </a:solidFill>
                <a:effectLst/>
                <a:highlight>
                  <a:srgbClr val="FFFFFF"/>
                </a:highlight>
                <a:latin typeface="Söhne"/>
              </a:rPr>
              <a:t>: Shows </a:t>
            </a:r>
            <a:r>
              <a:rPr lang="it-IT" b="0" i="0" dirty="0" err="1">
                <a:solidFill>
                  <a:srgbClr val="0D0D0D"/>
                </a:solidFill>
                <a:effectLst/>
                <a:highlight>
                  <a:srgbClr val="FFFFFF"/>
                </a:highlight>
                <a:latin typeface="Söhne"/>
              </a:rPr>
              <a:t>basic</a:t>
            </a:r>
            <a:r>
              <a:rPr lang="it-IT" b="0" i="0" dirty="0">
                <a:solidFill>
                  <a:srgbClr val="0D0D0D"/>
                </a:solidFill>
                <a:effectLst/>
                <a:highlight>
                  <a:srgbClr val="FFFFFF"/>
                </a:highlight>
                <a:latin typeface="Söhne"/>
              </a:rPr>
              <a:t> dead </a:t>
            </a:r>
            <a:r>
              <a:rPr lang="it-IT" b="0" i="0" dirty="0" err="1">
                <a:solidFill>
                  <a:srgbClr val="0D0D0D"/>
                </a:solidFill>
                <a:effectLst/>
                <a:highlight>
                  <a:srgbClr val="FFFFFF"/>
                </a:highlight>
                <a:latin typeface="Söhne"/>
              </a:rPr>
              <a:t>reckoning</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results</a:t>
            </a:r>
            <a:r>
              <a:rPr lang="it-IT" b="0" i="0" dirty="0">
                <a:solidFill>
                  <a:srgbClr val="0D0D0D"/>
                </a:solidFill>
                <a:effectLst/>
                <a:highlight>
                  <a:srgbClr val="FFFFFF"/>
                </a:highlight>
                <a:latin typeface="Söhne"/>
              </a:rPr>
              <a:t> versus sophisticated MEKF outputs, </a:t>
            </a:r>
            <a:r>
              <a:rPr lang="it-IT" b="0" i="0" dirty="0" err="1">
                <a:solidFill>
                  <a:srgbClr val="0D0D0D"/>
                </a:solidFill>
                <a:effectLst/>
                <a:highlight>
                  <a:srgbClr val="FFFFFF"/>
                </a:highlight>
                <a:latin typeface="Söhne"/>
              </a:rPr>
              <a:t>illustrating</a:t>
            </a:r>
            <a:r>
              <a:rPr lang="it-IT" b="0" i="0" dirty="0">
                <a:solidFill>
                  <a:srgbClr val="0D0D0D"/>
                </a:solidFill>
                <a:effectLst/>
                <a:highlight>
                  <a:srgbClr val="FFFFFF"/>
                </a:highlight>
                <a:latin typeface="Söhne"/>
              </a:rPr>
              <a:t> </a:t>
            </a:r>
            <a:r>
              <a:rPr lang="it-IT" b="0" i="0" dirty="0" err="1">
                <a:solidFill>
                  <a:srgbClr val="0D0D0D"/>
                </a:solidFill>
                <a:effectLst/>
                <a:highlight>
                  <a:srgbClr val="FFFFFF"/>
                </a:highlight>
                <a:latin typeface="Söhne"/>
              </a:rPr>
              <a:t>improvements</a:t>
            </a:r>
            <a:r>
              <a:rPr lang="it-IT" b="0" i="0" dirty="0">
                <a:solidFill>
                  <a:srgbClr val="0D0D0D"/>
                </a:solidFill>
                <a:effectLst/>
                <a:highlight>
                  <a:srgbClr val="FFFFFF"/>
                </a:highlight>
                <a:latin typeface="Söhne"/>
              </a:rPr>
              <a:t> in </a:t>
            </a:r>
            <a:r>
              <a:rPr lang="it-IT" b="0" i="0" dirty="0" err="1">
                <a:solidFill>
                  <a:srgbClr val="0D0D0D"/>
                </a:solidFill>
                <a:effectLst/>
                <a:highlight>
                  <a:srgbClr val="FFFFFF"/>
                </a:highlight>
                <a:latin typeface="Söhne"/>
              </a:rPr>
              <a:t>accuracy</a:t>
            </a:r>
            <a:r>
              <a:rPr lang="it-IT" b="0" i="0" dirty="0">
                <a:solidFill>
                  <a:srgbClr val="0D0D0D"/>
                </a:solidFill>
                <a:effectLst/>
                <a:highlight>
                  <a:srgbClr val="FFFFFF"/>
                </a:highlight>
                <a:latin typeface="Söhne"/>
              </a:rPr>
              <a:t>.</a:t>
            </a:r>
          </a:p>
          <a:p>
            <a:pPr algn="l"/>
            <a:endParaRPr lang="it-IT" b="0" i="0" dirty="0">
              <a:solidFill>
                <a:srgbClr val="0D0D0D"/>
              </a:solidFill>
              <a:effectLst/>
              <a:highlight>
                <a:srgbClr val="FFFFFF"/>
              </a:highlight>
              <a:latin typeface="Söhne"/>
            </a:endParaRPr>
          </a:p>
        </p:txBody>
      </p:sp>
      <p:pic>
        <p:nvPicPr>
          <p:cNvPr id="5" name="Picture 4">
            <a:extLst>
              <a:ext uri="{FF2B5EF4-FFF2-40B4-BE49-F238E27FC236}">
                <a16:creationId xmlns:a16="http://schemas.microsoft.com/office/drawing/2014/main" id="{369F8524-C0C5-114F-14A3-9CA9598CD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4" y="1999032"/>
            <a:ext cx="6599275" cy="3528108"/>
          </a:xfrm>
          <a:prstGeom prst="rect">
            <a:avLst/>
          </a:prstGeom>
        </p:spPr>
      </p:pic>
    </p:spTree>
    <p:extLst>
      <p:ext uri="{BB962C8B-B14F-4D97-AF65-F5344CB8AC3E}">
        <p14:creationId xmlns:p14="http://schemas.microsoft.com/office/powerpoint/2010/main" val="396077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1DB6-BDA8-C187-FA7C-3929799A9436}"/>
              </a:ext>
            </a:extLst>
          </p:cNvPr>
          <p:cNvSpPr>
            <a:spLocks noGrp="1"/>
          </p:cNvSpPr>
          <p:nvPr>
            <p:ph type="title"/>
          </p:nvPr>
        </p:nvSpPr>
        <p:spPr>
          <a:xfrm>
            <a:off x="637953" y="365125"/>
            <a:ext cx="10515600" cy="1325563"/>
          </a:xfrm>
        </p:spPr>
        <p:txBody>
          <a:bodyPr/>
          <a:lstStyle/>
          <a:p>
            <a:r>
              <a:rPr lang="en-US" dirty="0"/>
              <a:t>4.2.  Visualizations in MEKF MATLAB Implementation</a:t>
            </a:r>
            <a:endParaRPr lang="it-IT" dirty="0"/>
          </a:p>
        </p:txBody>
      </p:sp>
      <p:sp>
        <p:nvSpPr>
          <p:cNvPr id="3" name="TextBox 2">
            <a:extLst>
              <a:ext uri="{FF2B5EF4-FFF2-40B4-BE49-F238E27FC236}">
                <a16:creationId xmlns:a16="http://schemas.microsoft.com/office/drawing/2014/main" id="{3A84F532-352E-994A-7854-839699980762}"/>
              </a:ext>
            </a:extLst>
          </p:cNvPr>
          <p:cNvSpPr txBox="1"/>
          <p:nvPr/>
        </p:nvSpPr>
        <p:spPr>
          <a:xfrm>
            <a:off x="637953" y="1690688"/>
            <a:ext cx="4657061" cy="4801314"/>
          </a:xfrm>
          <a:prstGeom prst="rect">
            <a:avLst/>
          </a:prstGeom>
          <a:noFill/>
        </p:spPr>
        <p:txBody>
          <a:bodyPr wrap="square" rtlCol="0">
            <a:spAutoFit/>
          </a:bodyPr>
          <a:lstStyle/>
          <a:p>
            <a:pPr algn="l"/>
            <a:r>
              <a:rPr lang="en-US" b="1" i="0" dirty="0">
                <a:solidFill>
                  <a:srgbClr val="0D0D0D"/>
                </a:solidFill>
                <a:effectLst/>
                <a:highlight>
                  <a:srgbClr val="FFFFFF"/>
                </a:highlight>
                <a:latin typeface="Söhne"/>
              </a:rPr>
              <a:t>Animate Function Overview:</a:t>
            </a:r>
            <a:endParaRPr lang="en-US"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Purpose</a:t>
            </a:r>
            <a:r>
              <a:rPr lang="en-US" b="0" i="0" dirty="0">
                <a:solidFill>
                  <a:srgbClr val="0D0D0D"/>
                </a:solidFill>
                <a:effectLst/>
                <a:highlight>
                  <a:srgbClr val="FFFFFF"/>
                </a:highlight>
                <a:latin typeface="Söhne"/>
              </a:rPr>
              <a:t>: Creates a dynamic 3D visualization of the estimated orientation over time.</a:t>
            </a:r>
          </a:p>
          <a:p>
            <a:pPr algn="l">
              <a:buFont typeface="Arial" panose="020B0604020202020204" pitchFamily="34" charset="0"/>
              <a:buChar char="•"/>
            </a:pPr>
            <a:endParaRPr lang="en-US" dirty="0">
              <a:solidFill>
                <a:srgbClr val="0D0D0D"/>
              </a:solidFill>
              <a:highlight>
                <a:srgbClr val="FFFFFF"/>
              </a:highlight>
              <a:latin typeface="Söhne"/>
            </a:endParaRP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3D Model Representation</a:t>
            </a:r>
            <a:r>
              <a:rPr 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Constructs a simple 3D model using geometric shapes to represent the object.</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Applies rotation transformations to this model based on Euler angles computed by the MEKF.</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Animation Process</a:t>
            </a:r>
            <a:r>
              <a:rPr 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Sequentially updates the model's orientation in a loop and captures frames for each update.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Compiles these frames into a video, providing a continuous visualization.</a:t>
            </a:r>
          </a:p>
        </p:txBody>
      </p:sp>
      <p:pic>
        <p:nvPicPr>
          <p:cNvPr id="4" name="mekf_accel_gyro_mag (1)">
            <a:hlinkClick r:id="" action="ppaction://media"/>
            <a:extLst>
              <a:ext uri="{FF2B5EF4-FFF2-40B4-BE49-F238E27FC236}">
                <a16:creationId xmlns:a16="http://schemas.microsoft.com/office/drawing/2014/main" id="{3213D1E1-A59C-691F-586D-7D404D45F5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95014" y="1690688"/>
            <a:ext cx="6751674" cy="4522381"/>
          </a:xfrm>
          <a:prstGeom prst="rect">
            <a:avLst/>
          </a:prstGeom>
        </p:spPr>
      </p:pic>
    </p:spTree>
    <p:extLst>
      <p:ext uri="{BB962C8B-B14F-4D97-AF65-F5344CB8AC3E}">
        <p14:creationId xmlns:p14="http://schemas.microsoft.com/office/powerpoint/2010/main" val="1567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4389-076D-606E-1F15-0C4171129BEA}"/>
              </a:ext>
            </a:extLst>
          </p:cNvPr>
          <p:cNvSpPr>
            <a:spLocks noGrp="1"/>
          </p:cNvSpPr>
          <p:nvPr>
            <p:ph type="title"/>
          </p:nvPr>
        </p:nvSpPr>
        <p:spPr>
          <a:xfrm>
            <a:off x="625549" y="0"/>
            <a:ext cx="10515600" cy="1325563"/>
          </a:xfrm>
        </p:spPr>
        <p:txBody>
          <a:bodyPr/>
          <a:lstStyle/>
          <a:p>
            <a:r>
              <a:rPr lang="en-US" dirty="0"/>
              <a:t>5. Conclusion</a:t>
            </a:r>
            <a:endParaRPr lang="it-IT" dirty="0"/>
          </a:p>
        </p:txBody>
      </p:sp>
      <p:sp>
        <p:nvSpPr>
          <p:cNvPr id="3" name="TextBox 2">
            <a:extLst>
              <a:ext uri="{FF2B5EF4-FFF2-40B4-BE49-F238E27FC236}">
                <a16:creationId xmlns:a16="http://schemas.microsoft.com/office/drawing/2014/main" id="{637578EE-51C7-90F6-45F6-834E057991AC}"/>
              </a:ext>
            </a:extLst>
          </p:cNvPr>
          <p:cNvSpPr txBox="1"/>
          <p:nvPr/>
        </p:nvSpPr>
        <p:spPr>
          <a:xfrm>
            <a:off x="625549" y="1443841"/>
            <a:ext cx="5126666" cy="4708981"/>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Comparative Analysis of MEKF and Dead Reckoning</a:t>
            </a:r>
          </a:p>
          <a:p>
            <a:pPr algn="l"/>
            <a:r>
              <a:rPr lang="en-US" sz="2000" b="1" i="0" dirty="0">
                <a:solidFill>
                  <a:srgbClr val="0D0D0D"/>
                </a:solidFill>
                <a:effectLst/>
                <a:highlight>
                  <a:srgbClr val="FFFFFF"/>
                </a:highlight>
                <a:latin typeface="Söhne"/>
              </a:rPr>
              <a:t>Top Plots - MEKF Estimate:</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Display the roll, pitch, and yaw angles estimated by the MEKF.</a:t>
            </a:r>
          </a:p>
          <a:p>
            <a:pPr algn="l">
              <a:buFont typeface="Arial" panose="020B0604020202020204" pitchFamily="34" charset="0"/>
              <a:buChar char="•"/>
            </a:pPr>
            <a:r>
              <a:rPr lang="en-US" sz="2000" b="0" i="0" dirty="0">
                <a:solidFill>
                  <a:srgbClr val="0D0D0D"/>
                </a:solidFill>
                <a:effectLst/>
                <a:highlight>
                  <a:srgbClr val="FFFFFF"/>
                </a:highlight>
                <a:latin typeface="Söhne"/>
              </a:rPr>
              <a:t>The left plot shows a wider time span, while the right is a zoomed-in view.</a:t>
            </a:r>
          </a:p>
          <a:p>
            <a:pPr algn="l"/>
            <a:r>
              <a:rPr lang="en-US" sz="2000" b="1" i="0" dirty="0">
                <a:solidFill>
                  <a:srgbClr val="0D0D0D"/>
                </a:solidFill>
                <a:effectLst/>
                <a:highlight>
                  <a:srgbClr val="FFFFFF"/>
                </a:highlight>
                <a:latin typeface="Söhne"/>
              </a:rPr>
              <a:t>Bottom Plots - Dead Reckoning:</a:t>
            </a: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Reflect the same Euler angles but derived from a basic dead reckoning approach, which relies solely on integrating angular rates without correcting for sensor errors or biases.</a:t>
            </a:r>
          </a:p>
          <a:p>
            <a:pPr algn="l">
              <a:buFont typeface="Arial" panose="020B0604020202020204" pitchFamily="34" charset="0"/>
              <a:buChar char="•"/>
            </a:pPr>
            <a:r>
              <a:rPr lang="en-US" sz="2000" b="0" i="0" dirty="0">
                <a:solidFill>
                  <a:srgbClr val="0D0D0D"/>
                </a:solidFill>
                <a:effectLst/>
                <a:highlight>
                  <a:srgbClr val="FFFFFF"/>
                </a:highlight>
                <a:latin typeface="Söhne"/>
              </a:rPr>
              <a:t>Similar to the MEKF plots, the left shows the overall trend, and the right provides a detailed look at the selected timeframe.</a:t>
            </a:r>
          </a:p>
        </p:txBody>
      </p:sp>
      <p:pic>
        <p:nvPicPr>
          <p:cNvPr id="5" name="Picture 4">
            <a:extLst>
              <a:ext uri="{FF2B5EF4-FFF2-40B4-BE49-F238E27FC236}">
                <a16:creationId xmlns:a16="http://schemas.microsoft.com/office/drawing/2014/main" id="{E34CD9DA-5FA5-94B9-A240-76BB6567D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787" y="1325562"/>
            <a:ext cx="5394250" cy="4649935"/>
          </a:xfrm>
          <a:prstGeom prst="rect">
            <a:avLst/>
          </a:prstGeom>
        </p:spPr>
      </p:pic>
    </p:spTree>
    <p:extLst>
      <p:ext uri="{BB962C8B-B14F-4D97-AF65-F5344CB8AC3E}">
        <p14:creationId xmlns:p14="http://schemas.microsoft.com/office/powerpoint/2010/main" val="33744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46F5-33EF-7826-D7DE-C4BA080A5EE3}"/>
              </a:ext>
            </a:extLst>
          </p:cNvPr>
          <p:cNvSpPr>
            <a:spLocks noGrp="1"/>
          </p:cNvSpPr>
          <p:nvPr>
            <p:ph type="title"/>
          </p:nvPr>
        </p:nvSpPr>
        <p:spPr/>
        <p:txBody>
          <a:bodyPr/>
          <a:lstStyle/>
          <a:p>
            <a:pPr algn="ctr"/>
            <a:r>
              <a:rPr lang="en-US" dirty="0"/>
              <a:t>Introduction</a:t>
            </a:r>
            <a:endParaRPr lang="it-IT" dirty="0"/>
          </a:p>
        </p:txBody>
      </p:sp>
      <p:sp>
        <p:nvSpPr>
          <p:cNvPr id="4" name="TextBox 3">
            <a:extLst>
              <a:ext uri="{FF2B5EF4-FFF2-40B4-BE49-F238E27FC236}">
                <a16:creationId xmlns:a16="http://schemas.microsoft.com/office/drawing/2014/main" id="{6F48DB32-C76C-2D57-E73F-8CF67F92D17C}"/>
              </a:ext>
            </a:extLst>
          </p:cNvPr>
          <p:cNvSpPr txBox="1"/>
          <p:nvPr/>
        </p:nvSpPr>
        <p:spPr>
          <a:xfrm>
            <a:off x="1077686" y="1524000"/>
            <a:ext cx="10276114" cy="4401205"/>
          </a:xfrm>
          <a:prstGeom prst="rect">
            <a:avLst/>
          </a:prstGeom>
          <a:noFill/>
        </p:spPr>
        <p:txBody>
          <a:bodyPr wrap="square" rtlCol="0">
            <a:spAutoFit/>
          </a:bodyPr>
          <a:lstStyle/>
          <a:p>
            <a:r>
              <a:rPr lang="en-US" sz="2000" dirty="0"/>
              <a:t>The Kalman filter, a powerful tool for predictive and corrective systems in control theory, has found substantial application in aerospace engineering, particularly for navigation and control of aircraft and spacecraft. By efficiently processing noisy measurements to estimate the state of a dynamic system, it enables precise determination of vehicle positions, velocities, and attitudes.</a:t>
            </a:r>
          </a:p>
          <a:p>
            <a:endParaRPr lang="en-US" sz="2000" dirty="0"/>
          </a:p>
          <a:p>
            <a:r>
              <a:rPr lang="en-US" sz="2000" dirty="0"/>
              <a:t>We have leveraged this algorithm to develop an innovative attitude estimation application, utilizing data from Inertial Measurement Units (IMU) to estimate the orientation or attitude of a mobile device.  The </a:t>
            </a:r>
            <a:r>
              <a:rPr lang="en-US" sz="2000" dirty="0" err="1"/>
              <a:t>phyphox</a:t>
            </a:r>
            <a:r>
              <a:rPr lang="en-US" sz="2000" dirty="0"/>
              <a:t> app developed by </a:t>
            </a:r>
            <a:r>
              <a:rPr lang="it-IT" sz="2000" b="0" i="0" dirty="0">
                <a:solidFill>
                  <a:srgbClr val="001D35"/>
                </a:solidFill>
                <a:effectLst/>
                <a:highlight>
                  <a:srgbClr val="FFFFFF"/>
                </a:highlight>
                <a:latin typeface="Google Sans"/>
              </a:rPr>
              <a:t>RWTH Aachen University </a:t>
            </a:r>
            <a:r>
              <a:rPr lang="en-US" sz="2000" dirty="0"/>
              <a:t>in Germany, demonstrates the practical utility of the Kalman filter in a hands-on, accessible manner. By processing the IMU sensor data, which includes accelerometers, gyroscopes, and magnetometers, the app can determine the device's pitch, roll, and yaw in in an offline mode. This means it doesn't rely on real-time data transmission but instead uses pre-recorded sensor data to perform estimations.</a:t>
            </a:r>
          </a:p>
          <a:p>
            <a:endParaRPr lang="en-US" sz="2000" dirty="0"/>
          </a:p>
        </p:txBody>
      </p:sp>
    </p:spTree>
    <p:extLst>
      <p:ext uri="{BB962C8B-B14F-4D97-AF65-F5344CB8AC3E}">
        <p14:creationId xmlns:p14="http://schemas.microsoft.com/office/powerpoint/2010/main" val="251617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187-2378-937B-3CDE-E5C6DEF10270}"/>
              </a:ext>
            </a:extLst>
          </p:cNvPr>
          <p:cNvSpPr>
            <a:spLocks noGrp="1"/>
          </p:cNvSpPr>
          <p:nvPr>
            <p:ph type="title"/>
          </p:nvPr>
        </p:nvSpPr>
        <p:spPr/>
        <p:txBody>
          <a:bodyPr/>
          <a:lstStyle/>
          <a:p>
            <a:r>
              <a:rPr lang="en-US" dirty="0"/>
              <a:t>5. Conclusion</a:t>
            </a:r>
            <a:endParaRPr lang="it-IT" dirty="0"/>
          </a:p>
        </p:txBody>
      </p:sp>
      <p:sp>
        <p:nvSpPr>
          <p:cNvPr id="3" name="TextBox 2">
            <a:extLst>
              <a:ext uri="{FF2B5EF4-FFF2-40B4-BE49-F238E27FC236}">
                <a16:creationId xmlns:a16="http://schemas.microsoft.com/office/drawing/2014/main" id="{E31CB541-1FC5-14EB-1654-311D059171C9}"/>
              </a:ext>
            </a:extLst>
          </p:cNvPr>
          <p:cNvSpPr txBox="1"/>
          <p:nvPr/>
        </p:nvSpPr>
        <p:spPr>
          <a:xfrm>
            <a:off x="1031358" y="1531088"/>
            <a:ext cx="10409275" cy="4093428"/>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Conclusions Drawn:</a:t>
            </a:r>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The MEKF estimates show smoother transitions and less erratic behavior compared to the dead reckoning, indicating better handling of noise and potentially more accurate orientation tracking.</a:t>
            </a: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The zoomed-in plots reveal that the MEKF maintains a consistent estimate over time, particularly when the dead reckoning may diverge due to uncorrected errors accumulating.</a:t>
            </a: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These visualizations underscore the advantages of using a sophisticated filtering approach like the MEKF, especially in scenarios where precision and reliability over time are critical.</a:t>
            </a:r>
          </a:p>
          <a:p>
            <a:pPr algn="l"/>
            <a:r>
              <a:rPr lang="en-US" sz="2000" b="1" i="0" dirty="0">
                <a:solidFill>
                  <a:srgbClr val="0D0D0D"/>
                </a:solidFill>
                <a:effectLst/>
                <a:highlight>
                  <a:srgbClr val="FFFFFF"/>
                </a:highlight>
                <a:latin typeface="Söhne"/>
              </a:rPr>
              <a:t>Implications for MEKF Implementation:</a:t>
            </a:r>
            <a:endParaRPr lang="en-US" sz="20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The MEKF's ability to account for sensor noise and drift is evidenced by the smoother and more stable estimates, as opposed to the dead reckoning method that lacks such compensations.</a:t>
            </a:r>
          </a:p>
          <a:p>
            <a:pPr marL="342900" indent="-342900" algn="l">
              <a:buFont typeface="Arial" panose="020B0604020202020204" pitchFamily="34" charset="0"/>
              <a:buChar char="•"/>
            </a:pPr>
            <a:r>
              <a:rPr lang="en-US" sz="2000" b="0" i="0" dirty="0">
                <a:solidFill>
                  <a:srgbClr val="0D0D0D"/>
                </a:solidFill>
                <a:effectLst/>
                <a:highlight>
                  <a:srgbClr val="FFFFFF"/>
                </a:highlight>
                <a:latin typeface="Söhne"/>
              </a:rPr>
              <a:t>This comparative visualization highlights the MEKF's robustness and validates its effectiveness in real-world applications where accurate orientation tracking is paramount.</a:t>
            </a:r>
          </a:p>
        </p:txBody>
      </p:sp>
    </p:spTree>
    <p:extLst>
      <p:ext uri="{BB962C8B-B14F-4D97-AF65-F5344CB8AC3E}">
        <p14:creationId xmlns:p14="http://schemas.microsoft.com/office/powerpoint/2010/main" val="471625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AE9E-B795-7B60-80A1-0A2347E087E9}"/>
              </a:ext>
            </a:extLst>
          </p:cNvPr>
          <p:cNvSpPr>
            <a:spLocks noGrp="1"/>
          </p:cNvSpPr>
          <p:nvPr>
            <p:ph type="title"/>
          </p:nvPr>
        </p:nvSpPr>
        <p:spPr>
          <a:xfrm>
            <a:off x="838200" y="2481004"/>
            <a:ext cx="10515600" cy="1325563"/>
          </a:xfrm>
        </p:spPr>
        <p:txBody>
          <a:bodyPr>
            <a:normAutofit/>
          </a:bodyPr>
          <a:lstStyle/>
          <a:p>
            <a:pPr algn="ctr"/>
            <a:r>
              <a:rPr lang="en-US" sz="6000" dirty="0"/>
              <a:t>Thanks for your patience!!!!!</a:t>
            </a:r>
            <a:endParaRPr lang="it-IT" sz="6000" dirty="0"/>
          </a:p>
        </p:txBody>
      </p:sp>
    </p:spTree>
    <p:extLst>
      <p:ext uri="{BB962C8B-B14F-4D97-AF65-F5344CB8AC3E}">
        <p14:creationId xmlns:p14="http://schemas.microsoft.com/office/powerpoint/2010/main" val="253620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60C90-511E-4C4B-C394-9ADC4A4EE523}"/>
              </a:ext>
            </a:extLst>
          </p:cNvPr>
          <p:cNvSpPr>
            <a:spLocks noGrp="1"/>
          </p:cNvSpPr>
          <p:nvPr>
            <p:ph type="title"/>
          </p:nvPr>
        </p:nvSpPr>
        <p:spPr/>
        <p:txBody>
          <a:bodyPr/>
          <a:lstStyle/>
          <a:p>
            <a:pPr algn="ctr"/>
            <a:r>
              <a:rPr lang="en-US" dirty="0"/>
              <a:t>Introduction</a:t>
            </a:r>
            <a:endParaRPr lang="it-IT" dirty="0"/>
          </a:p>
        </p:txBody>
      </p:sp>
      <p:sp>
        <p:nvSpPr>
          <p:cNvPr id="3" name="TextBox 2">
            <a:extLst>
              <a:ext uri="{FF2B5EF4-FFF2-40B4-BE49-F238E27FC236}">
                <a16:creationId xmlns:a16="http://schemas.microsoft.com/office/drawing/2014/main" id="{7122F8E3-8A07-5934-4C2B-358415767380}"/>
              </a:ext>
            </a:extLst>
          </p:cNvPr>
          <p:cNvSpPr txBox="1"/>
          <p:nvPr/>
        </p:nvSpPr>
        <p:spPr>
          <a:xfrm>
            <a:off x="957943" y="1690688"/>
            <a:ext cx="10395857" cy="2862322"/>
          </a:xfrm>
          <a:prstGeom prst="rect">
            <a:avLst/>
          </a:prstGeom>
          <a:noFill/>
        </p:spPr>
        <p:txBody>
          <a:bodyPr wrap="square" rtlCol="0">
            <a:spAutoFit/>
          </a:bodyPr>
          <a:lstStyle/>
          <a:p>
            <a:r>
              <a:rPr lang="en-US" sz="2000" dirty="0"/>
              <a:t>This application not only showcases the Kalman filter's applicability in aerospace for tasks like navigation, guidance, and control but also serves as an educational tool, allowing users to understand and visualize the principles of attitude estimation in a tangible way. The ability to accurately estimate the attitude of a device like a smartphone using the same principles applied in guiding rockets and aircraft underscores the versatility and power of the Kalman filter in solving complex engineering problems.</a:t>
            </a:r>
          </a:p>
          <a:p>
            <a:endParaRPr lang="en-US" sz="2000" dirty="0"/>
          </a:p>
          <a:p>
            <a:endParaRPr lang="en-US" sz="2000" dirty="0"/>
          </a:p>
          <a:p>
            <a:endParaRPr lang="en-US" sz="2000" dirty="0"/>
          </a:p>
        </p:txBody>
      </p:sp>
    </p:spTree>
    <p:extLst>
      <p:ext uri="{BB962C8B-B14F-4D97-AF65-F5344CB8AC3E}">
        <p14:creationId xmlns:p14="http://schemas.microsoft.com/office/powerpoint/2010/main" val="304479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1785-0E63-B870-5413-55F4CB8551C0}"/>
              </a:ext>
            </a:extLst>
          </p:cNvPr>
          <p:cNvSpPr>
            <a:spLocks noGrp="1"/>
          </p:cNvSpPr>
          <p:nvPr>
            <p:ph type="title"/>
          </p:nvPr>
        </p:nvSpPr>
        <p:spPr>
          <a:xfrm>
            <a:off x="838200" y="352053"/>
            <a:ext cx="10515600" cy="1325563"/>
          </a:xfrm>
        </p:spPr>
        <p:txBody>
          <a:bodyPr/>
          <a:lstStyle/>
          <a:p>
            <a:r>
              <a:rPr lang="en-US" dirty="0"/>
              <a:t>2.  A review of Kalman Filter and some of its Non linear Variation:</a:t>
            </a:r>
            <a:endParaRPr lang="it-IT" dirty="0"/>
          </a:p>
        </p:txBody>
      </p:sp>
      <p:sp>
        <p:nvSpPr>
          <p:cNvPr id="4" name="TextBox 3">
            <a:extLst>
              <a:ext uri="{FF2B5EF4-FFF2-40B4-BE49-F238E27FC236}">
                <a16:creationId xmlns:a16="http://schemas.microsoft.com/office/drawing/2014/main" id="{190936D5-900C-502C-E41F-F8E327A39DFF}"/>
              </a:ext>
            </a:extLst>
          </p:cNvPr>
          <p:cNvSpPr txBox="1"/>
          <p:nvPr/>
        </p:nvSpPr>
        <p:spPr>
          <a:xfrm>
            <a:off x="978196" y="2105247"/>
            <a:ext cx="4837814" cy="646331"/>
          </a:xfrm>
          <a:prstGeom prst="rect">
            <a:avLst/>
          </a:prstGeom>
          <a:noFill/>
        </p:spPr>
        <p:txBody>
          <a:bodyPr wrap="square" rtlCol="0">
            <a:spAutoFit/>
          </a:bodyPr>
          <a:lstStyle/>
          <a:p>
            <a:pPr marL="342900" indent="-342900">
              <a:buFont typeface="+mj-lt"/>
              <a:buAutoNum type="arabicPeriod"/>
            </a:pPr>
            <a:r>
              <a:rPr lang="en-US" dirty="0"/>
              <a:t>Linear Kalman filter </a:t>
            </a:r>
            <a:r>
              <a:rPr lang="en-US" dirty="0" err="1"/>
              <a:t>fundementals</a:t>
            </a:r>
            <a:r>
              <a:rPr lang="en-US" dirty="0"/>
              <a:t>: </a:t>
            </a:r>
          </a:p>
          <a:p>
            <a:r>
              <a:rPr lang="en-US" dirty="0"/>
              <a:t>      System Dynamics Model (Continuous):</a:t>
            </a:r>
          </a:p>
        </p:txBody>
      </p:sp>
      <p:pic>
        <p:nvPicPr>
          <p:cNvPr id="6" name="Picture 5">
            <a:extLst>
              <a:ext uri="{FF2B5EF4-FFF2-40B4-BE49-F238E27FC236}">
                <a16:creationId xmlns:a16="http://schemas.microsoft.com/office/drawing/2014/main" id="{6A8B543E-07E0-C31F-20CF-028CC35EB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91" y="2837920"/>
            <a:ext cx="2681090" cy="646330"/>
          </a:xfrm>
          <a:prstGeom prst="rect">
            <a:avLst/>
          </a:prstGeom>
        </p:spPr>
      </p:pic>
      <p:sp>
        <p:nvSpPr>
          <p:cNvPr id="7" name="TextBox 6">
            <a:extLst>
              <a:ext uri="{FF2B5EF4-FFF2-40B4-BE49-F238E27FC236}">
                <a16:creationId xmlns:a16="http://schemas.microsoft.com/office/drawing/2014/main" id="{40A314A0-38E3-4CC8-EE4C-733AE865373F}"/>
              </a:ext>
            </a:extLst>
          </p:cNvPr>
          <p:cNvSpPr txBox="1"/>
          <p:nvPr/>
        </p:nvSpPr>
        <p:spPr>
          <a:xfrm>
            <a:off x="1414130" y="3795823"/>
            <a:ext cx="2977117" cy="369332"/>
          </a:xfrm>
          <a:prstGeom prst="rect">
            <a:avLst/>
          </a:prstGeom>
          <a:noFill/>
        </p:spPr>
        <p:txBody>
          <a:bodyPr wrap="square" rtlCol="0">
            <a:spAutoFit/>
          </a:bodyPr>
          <a:lstStyle/>
          <a:p>
            <a:r>
              <a:rPr lang="en-US" dirty="0"/>
              <a:t>Prediction phase:</a:t>
            </a:r>
            <a:endParaRPr lang="it-IT" dirty="0"/>
          </a:p>
        </p:txBody>
      </p:sp>
      <p:pic>
        <p:nvPicPr>
          <p:cNvPr id="9" name="Picture 8">
            <a:extLst>
              <a:ext uri="{FF2B5EF4-FFF2-40B4-BE49-F238E27FC236}">
                <a16:creationId xmlns:a16="http://schemas.microsoft.com/office/drawing/2014/main" id="{BEEDC4FB-EAC2-9243-787E-8608C4F20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069" y="4098961"/>
            <a:ext cx="2062717" cy="755533"/>
          </a:xfrm>
          <a:prstGeom prst="rect">
            <a:avLst/>
          </a:prstGeom>
        </p:spPr>
      </p:pic>
      <p:sp>
        <p:nvSpPr>
          <p:cNvPr id="10" name="TextBox 9">
            <a:extLst>
              <a:ext uri="{FF2B5EF4-FFF2-40B4-BE49-F238E27FC236}">
                <a16:creationId xmlns:a16="http://schemas.microsoft.com/office/drawing/2014/main" id="{E25197E9-5989-073A-00C3-CE0423D25ED1}"/>
              </a:ext>
            </a:extLst>
          </p:cNvPr>
          <p:cNvSpPr txBox="1"/>
          <p:nvPr/>
        </p:nvSpPr>
        <p:spPr>
          <a:xfrm>
            <a:off x="1414130" y="5209400"/>
            <a:ext cx="2232837" cy="369332"/>
          </a:xfrm>
          <a:prstGeom prst="rect">
            <a:avLst/>
          </a:prstGeom>
          <a:noFill/>
        </p:spPr>
        <p:txBody>
          <a:bodyPr wrap="square" rtlCol="0">
            <a:spAutoFit/>
          </a:bodyPr>
          <a:lstStyle/>
          <a:p>
            <a:r>
              <a:rPr lang="en-US" dirty="0"/>
              <a:t>Update phase: </a:t>
            </a:r>
            <a:endParaRPr lang="it-IT" dirty="0"/>
          </a:p>
        </p:txBody>
      </p:sp>
      <p:pic>
        <p:nvPicPr>
          <p:cNvPr id="12" name="Picture 11">
            <a:extLst>
              <a:ext uri="{FF2B5EF4-FFF2-40B4-BE49-F238E27FC236}">
                <a16:creationId xmlns:a16="http://schemas.microsoft.com/office/drawing/2014/main" id="{9A45A55A-F150-4786-FE7B-986E7FD76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069" y="5648282"/>
            <a:ext cx="2806844" cy="844593"/>
          </a:xfrm>
          <a:prstGeom prst="rect">
            <a:avLst/>
          </a:prstGeom>
        </p:spPr>
      </p:pic>
      <p:sp>
        <p:nvSpPr>
          <p:cNvPr id="13" name="TextBox 12">
            <a:extLst>
              <a:ext uri="{FF2B5EF4-FFF2-40B4-BE49-F238E27FC236}">
                <a16:creationId xmlns:a16="http://schemas.microsoft.com/office/drawing/2014/main" id="{AE55D989-E68C-3B75-3AC9-21264CDE4DA1}"/>
              </a:ext>
            </a:extLst>
          </p:cNvPr>
          <p:cNvSpPr txBox="1"/>
          <p:nvPr/>
        </p:nvSpPr>
        <p:spPr>
          <a:xfrm>
            <a:off x="6507126" y="1960756"/>
            <a:ext cx="4706678" cy="1200329"/>
          </a:xfrm>
          <a:prstGeom prst="rect">
            <a:avLst/>
          </a:prstGeom>
          <a:noFill/>
        </p:spPr>
        <p:txBody>
          <a:bodyPr wrap="square" rtlCol="0">
            <a:spAutoFit/>
          </a:bodyPr>
          <a:lstStyle/>
          <a:p>
            <a:r>
              <a:rPr lang="en-US" b="0" i="0" dirty="0">
                <a:solidFill>
                  <a:srgbClr val="0D0D0D"/>
                </a:solidFill>
                <a:effectLst/>
                <a:highlight>
                  <a:srgbClr val="FFFFFF"/>
                </a:highlight>
                <a:latin typeface="Söhne"/>
              </a:rPr>
              <a:t>2.   Extended Kalman filter: EKF extends KF to nonlinear systems by linearizing about the current estimate. Essential for complex aerospace models where linear assumptions fail.</a:t>
            </a:r>
            <a:endParaRPr lang="it-IT" dirty="0"/>
          </a:p>
        </p:txBody>
      </p:sp>
      <p:sp>
        <p:nvSpPr>
          <p:cNvPr id="14" name="TextBox 13">
            <a:extLst>
              <a:ext uri="{FF2B5EF4-FFF2-40B4-BE49-F238E27FC236}">
                <a16:creationId xmlns:a16="http://schemas.microsoft.com/office/drawing/2014/main" id="{BBBEB95A-F3B1-B5CD-C39E-88E7411ABB6F}"/>
              </a:ext>
            </a:extLst>
          </p:cNvPr>
          <p:cNvSpPr txBox="1"/>
          <p:nvPr/>
        </p:nvSpPr>
        <p:spPr>
          <a:xfrm>
            <a:off x="6507126" y="3438491"/>
            <a:ext cx="2881423" cy="366823"/>
          </a:xfrm>
          <a:prstGeom prst="rect">
            <a:avLst/>
          </a:prstGeom>
          <a:noFill/>
        </p:spPr>
        <p:txBody>
          <a:bodyPr wrap="square" rtlCol="0">
            <a:spAutoFit/>
          </a:bodyPr>
          <a:lstStyle/>
          <a:p>
            <a:r>
              <a:rPr lang="en-US" dirty="0"/>
              <a:t>Non linear dynamics:</a:t>
            </a:r>
            <a:endParaRPr lang="it-IT" dirty="0"/>
          </a:p>
        </p:txBody>
      </p:sp>
      <p:pic>
        <p:nvPicPr>
          <p:cNvPr id="16" name="Picture 15">
            <a:extLst>
              <a:ext uri="{FF2B5EF4-FFF2-40B4-BE49-F238E27FC236}">
                <a16:creationId xmlns:a16="http://schemas.microsoft.com/office/drawing/2014/main" id="{85B7F06B-E101-8003-6424-67C5B21C2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614" y="3901804"/>
            <a:ext cx="2307266" cy="496501"/>
          </a:xfrm>
          <a:prstGeom prst="rect">
            <a:avLst/>
          </a:prstGeom>
        </p:spPr>
      </p:pic>
      <p:sp>
        <p:nvSpPr>
          <p:cNvPr id="17" name="TextBox 16">
            <a:extLst>
              <a:ext uri="{FF2B5EF4-FFF2-40B4-BE49-F238E27FC236}">
                <a16:creationId xmlns:a16="http://schemas.microsoft.com/office/drawing/2014/main" id="{3DA61568-F2CB-9FE8-D28B-E780347198A7}"/>
              </a:ext>
            </a:extLst>
          </p:cNvPr>
          <p:cNvSpPr txBox="1"/>
          <p:nvPr/>
        </p:nvSpPr>
        <p:spPr>
          <a:xfrm>
            <a:off x="6666614" y="4529470"/>
            <a:ext cx="2573079" cy="646331"/>
          </a:xfrm>
          <a:prstGeom prst="rect">
            <a:avLst/>
          </a:prstGeom>
          <a:noFill/>
        </p:spPr>
        <p:txBody>
          <a:bodyPr wrap="square" rtlCol="0">
            <a:spAutoFit/>
          </a:bodyPr>
          <a:lstStyle/>
          <a:p>
            <a:r>
              <a:rPr lang="en-US" dirty="0"/>
              <a:t>Non linear Measurement:</a:t>
            </a:r>
            <a:endParaRPr lang="it-IT" dirty="0"/>
          </a:p>
        </p:txBody>
      </p:sp>
      <p:pic>
        <p:nvPicPr>
          <p:cNvPr id="19" name="Picture 18">
            <a:extLst>
              <a:ext uri="{FF2B5EF4-FFF2-40B4-BE49-F238E27FC236}">
                <a16:creationId xmlns:a16="http://schemas.microsoft.com/office/drawing/2014/main" id="{BFCD9A0E-ACC2-CAC3-3D47-98F5624C7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6614" y="5373707"/>
            <a:ext cx="1661995" cy="369332"/>
          </a:xfrm>
          <a:prstGeom prst="rect">
            <a:avLst/>
          </a:prstGeom>
        </p:spPr>
      </p:pic>
      <p:sp>
        <p:nvSpPr>
          <p:cNvPr id="20" name="TextBox 19">
            <a:extLst>
              <a:ext uri="{FF2B5EF4-FFF2-40B4-BE49-F238E27FC236}">
                <a16:creationId xmlns:a16="http://schemas.microsoft.com/office/drawing/2014/main" id="{2C9252E5-2A94-2667-B553-A84D39ECD41E}"/>
              </a:ext>
            </a:extLst>
          </p:cNvPr>
          <p:cNvSpPr txBox="1"/>
          <p:nvPr/>
        </p:nvSpPr>
        <p:spPr>
          <a:xfrm>
            <a:off x="6507126" y="5799104"/>
            <a:ext cx="4274288" cy="923330"/>
          </a:xfrm>
          <a:prstGeom prst="rect">
            <a:avLst/>
          </a:prstGeom>
          <a:noFill/>
        </p:spPr>
        <p:txBody>
          <a:bodyPr wrap="square" rtlCol="0">
            <a:spAutoFit/>
          </a:bodyPr>
          <a:lstStyle/>
          <a:p>
            <a:r>
              <a:rPr lang="en-US" b="0" i="0" dirty="0">
                <a:solidFill>
                  <a:srgbClr val="0D0D0D"/>
                </a:solidFill>
                <a:effectLst/>
                <a:highlight>
                  <a:srgbClr val="FFFFFF"/>
                </a:highlight>
                <a:latin typeface="Söhne"/>
              </a:rPr>
              <a:t>Similar to KF but uses </a:t>
            </a:r>
            <a:r>
              <a:rPr lang="en-US" b="0" i="1" dirty="0">
                <a:solidFill>
                  <a:srgbClr val="0D0D0D"/>
                </a:solidFill>
                <a:effectLst/>
                <a:highlight>
                  <a:srgbClr val="FFFFFF"/>
                </a:highlight>
                <a:latin typeface="KaTeX_Math"/>
              </a:rPr>
              <a:t>F</a:t>
            </a:r>
            <a:r>
              <a:rPr lang="en-US" b="0" i="0" dirty="0">
                <a:solidFill>
                  <a:srgbClr val="0D0D0D"/>
                </a:solidFill>
                <a:effectLst/>
                <a:highlight>
                  <a:srgbClr val="FFFFFF"/>
                </a:highlight>
                <a:latin typeface="Söhne"/>
              </a:rPr>
              <a:t> and </a:t>
            </a:r>
            <a:r>
              <a:rPr lang="en-US" b="0" i="1" dirty="0">
                <a:solidFill>
                  <a:srgbClr val="0D0D0D"/>
                </a:solidFill>
                <a:effectLst/>
                <a:highlight>
                  <a:srgbClr val="FFFFFF"/>
                </a:highlight>
                <a:latin typeface="KaTeX_Math"/>
              </a:rPr>
              <a:t>H matrices</a:t>
            </a:r>
            <a:r>
              <a:rPr lang="en-US" b="0" i="0" dirty="0">
                <a:solidFill>
                  <a:srgbClr val="0D0D0D"/>
                </a:solidFill>
                <a:effectLst/>
                <a:highlight>
                  <a:srgbClr val="FFFFFF"/>
                </a:highlight>
                <a:latin typeface="Söhne"/>
              </a:rPr>
              <a:t> for prediction and update equations to accommodate nonlinearity.</a:t>
            </a:r>
            <a:endParaRPr lang="it-IT" dirty="0"/>
          </a:p>
        </p:txBody>
      </p:sp>
    </p:spTree>
    <p:extLst>
      <p:ext uri="{BB962C8B-B14F-4D97-AF65-F5344CB8AC3E}">
        <p14:creationId xmlns:p14="http://schemas.microsoft.com/office/powerpoint/2010/main" val="104697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EA93-054D-FC79-AEEA-DF5C2355B716}"/>
              </a:ext>
            </a:extLst>
          </p:cNvPr>
          <p:cNvSpPr>
            <a:spLocks noGrp="1"/>
          </p:cNvSpPr>
          <p:nvPr>
            <p:ph type="title"/>
          </p:nvPr>
        </p:nvSpPr>
        <p:spPr/>
        <p:txBody>
          <a:bodyPr/>
          <a:lstStyle/>
          <a:p>
            <a:r>
              <a:rPr lang="en-US" dirty="0"/>
              <a:t>2.1.  Multiplicative Extended Kalman filter:</a:t>
            </a:r>
            <a:endParaRPr lang="it-IT" dirty="0"/>
          </a:p>
        </p:txBody>
      </p:sp>
      <p:sp>
        <p:nvSpPr>
          <p:cNvPr id="3" name="TextBox 2">
            <a:extLst>
              <a:ext uri="{FF2B5EF4-FFF2-40B4-BE49-F238E27FC236}">
                <a16:creationId xmlns:a16="http://schemas.microsoft.com/office/drawing/2014/main" id="{9046D54E-6EA7-47D5-86D2-4D6995DE0042}"/>
              </a:ext>
            </a:extLst>
          </p:cNvPr>
          <p:cNvSpPr txBox="1"/>
          <p:nvPr/>
        </p:nvSpPr>
        <p:spPr>
          <a:xfrm>
            <a:off x="783265" y="1690688"/>
            <a:ext cx="10568763" cy="2862322"/>
          </a:xfrm>
          <a:prstGeom prst="rect">
            <a:avLst/>
          </a:prstGeom>
          <a:noFill/>
        </p:spPr>
        <p:txBody>
          <a:bodyPr wrap="square" rtlCol="0">
            <a:spAutoFit/>
          </a:bodyPr>
          <a:lstStyle/>
          <a:p>
            <a:pPr marL="285750" indent="-285750" algn="l">
              <a:buFont typeface="Arial" panose="020B0604020202020204" pitchFamily="34" charset="0"/>
              <a:buChar char="•"/>
            </a:pPr>
            <a:r>
              <a:rPr lang="it-IT" sz="2000" b="1" i="0" dirty="0">
                <a:solidFill>
                  <a:srgbClr val="0D0D0D"/>
                </a:solidFill>
                <a:effectLst/>
                <a:highlight>
                  <a:srgbClr val="FFFFFF"/>
                </a:highlight>
                <a:latin typeface="Söhne"/>
              </a:rPr>
              <a:t>Application </a:t>
            </a:r>
            <a:r>
              <a:rPr lang="it-IT" sz="2000" b="1" i="0" dirty="0" err="1">
                <a:solidFill>
                  <a:srgbClr val="0D0D0D"/>
                </a:solidFill>
                <a:effectLst/>
                <a:highlight>
                  <a:srgbClr val="FFFFFF"/>
                </a:highlight>
                <a:latin typeface="Söhne"/>
              </a:rPr>
              <a:t>Context</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Specifically</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tailored</a:t>
            </a:r>
            <a:r>
              <a:rPr lang="it-IT" sz="2000" b="0" i="0" dirty="0">
                <a:solidFill>
                  <a:srgbClr val="0D0D0D"/>
                </a:solidFill>
                <a:effectLst/>
                <a:highlight>
                  <a:srgbClr val="FFFFFF"/>
                </a:highlight>
                <a:latin typeface="Söhne"/>
              </a:rPr>
              <a:t> for </a:t>
            </a:r>
            <a:r>
              <a:rPr lang="it-IT" sz="2000" b="0" i="0" dirty="0" err="1">
                <a:solidFill>
                  <a:srgbClr val="0D0D0D"/>
                </a:solidFill>
                <a:effectLst/>
                <a:highlight>
                  <a:srgbClr val="FFFFFF"/>
                </a:highlight>
                <a:latin typeface="Söhne"/>
              </a:rPr>
              <a:t>estimating</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attitude</a:t>
            </a:r>
            <a:r>
              <a:rPr lang="it-IT" sz="2000" b="0" i="0" dirty="0">
                <a:solidFill>
                  <a:srgbClr val="0D0D0D"/>
                </a:solidFill>
                <a:effectLst/>
                <a:highlight>
                  <a:srgbClr val="FFFFFF"/>
                </a:highlight>
                <a:latin typeface="Söhne"/>
              </a:rPr>
              <a:t> of </a:t>
            </a:r>
            <a:r>
              <a:rPr lang="it-IT" sz="2000" b="0" i="0" dirty="0" err="1">
                <a:solidFill>
                  <a:srgbClr val="0D0D0D"/>
                </a:solidFill>
                <a:effectLst/>
                <a:highlight>
                  <a:srgbClr val="FFFFFF"/>
                </a:highlight>
                <a:latin typeface="Söhne"/>
              </a:rPr>
              <a:t>aerospace</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vehicles</a:t>
            </a:r>
            <a:r>
              <a:rPr lang="it-IT" sz="2000" b="0" i="0" dirty="0">
                <a:solidFill>
                  <a:srgbClr val="0D0D0D"/>
                </a:solidFill>
                <a:effectLst/>
                <a:highlight>
                  <a:srgbClr val="FFFFFF"/>
                </a:highlight>
                <a:latin typeface="Söhne"/>
              </a:rPr>
              <a:t> or smart devices, </a:t>
            </a:r>
            <a:r>
              <a:rPr lang="it-IT" sz="2000" b="0" i="0" dirty="0" err="1">
                <a:solidFill>
                  <a:srgbClr val="0D0D0D"/>
                </a:solidFill>
                <a:effectLst/>
                <a:highlight>
                  <a:srgbClr val="FFFFFF"/>
                </a:highlight>
                <a:latin typeface="Söhne"/>
              </a:rPr>
              <a:t>using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orientation</a:t>
            </a:r>
            <a:r>
              <a:rPr lang="it-IT" sz="2000" b="0" i="0" dirty="0">
                <a:solidFill>
                  <a:srgbClr val="0D0D0D"/>
                </a:solidFill>
                <a:effectLst/>
                <a:highlight>
                  <a:srgbClr val="FFFFFF"/>
                </a:highlight>
                <a:latin typeface="Söhne"/>
              </a:rPr>
              <a:t> data from </a:t>
            </a:r>
            <a:r>
              <a:rPr lang="it-IT" sz="2000" b="0" i="0" dirty="0" err="1">
                <a:solidFill>
                  <a:srgbClr val="0D0D0D"/>
                </a:solidFill>
                <a:effectLst/>
                <a:highlight>
                  <a:srgbClr val="FFFFFF"/>
                </a:highlight>
                <a:latin typeface="Söhne"/>
              </a:rPr>
              <a:t>gyroscopes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accelerometers</a:t>
            </a:r>
            <a:r>
              <a:rPr lang="it-IT" sz="2000" b="0" i="0" dirty="0">
                <a:solidFill>
                  <a:srgbClr val="0D0D0D"/>
                </a:solidFill>
                <a:effectLst/>
                <a:highlight>
                  <a:srgbClr val="FFFFFF"/>
                </a:highlight>
                <a:latin typeface="Söhne"/>
              </a:rPr>
              <a:t>, and </a:t>
            </a:r>
            <a:r>
              <a:rPr lang="it-IT" sz="2000" b="0" i="0" dirty="0" err="1">
                <a:solidFill>
                  <a:srgbClr val="0D0D0D"/>
                </a:solidFill>
                <a:effectLst/>
                <a:highlight>
                  <a:srgbClr val="FFFFFF"/>
                </a:highlight>
                <a:latin typeface="Söhne"/>
              </a:rPr>
              <a:t>magnetometers</a:t>
            </a:r>
            <a:r>
              <a:rPr lang="it-IT" sz="2000" b="0" i="0" dirty="0">
                <a:solidFill>
                  <a:srgbClr val="0D0D0D"/>
                </a:solidFill>
                <a:effectLst/>
                <a:highlight>
                  <a:srgbClr val="FFFFFF"/>
                </a:highlight>
                <a:latin typeface="Söhne"/>
              </a:rPr>
              <a:t>.</a:t>
            </a:r>
          </a:p>
          <a:p>
            <a:pPr marL="285750" indent="-285750" algn="l">
              <a:buFont typeface="Arial" panose="020B0604020202020204" pitchFamily="34" charset="0"/>
              <a:buChar char="•"/>
            </a:pPr>
            <a:r>
              <a:rPr lang="it-IT" sz="2000" b="1" i="0" dirty="0">
                <a:solidFill>
                  <a:srgbClr val="0D0D0D"/>
                </a:solidFill>
                <a:effectLst/>
                <a:highlight>
                  <a:srgbClr val="FFFFFF"/>
                </a:highlight>
                <a:latin typeface="Söhne"/>
              </a:rPr>
              <a:t>MEKF Highlights</a:t>
            </a:r>
            <a:r>
              <a:rPr lang="it-IT" sz="20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sz="2000" b="0" i="0" dirty="0" err="1">
                <a:solidFill>
                  <a:srgbClr val="0D0D0D"/>
                </a:solidFill>
                <a:effectLst/>
                <a:highlight>
                  <a:srgbClr val="FFFFFF"/>
                </a:highlight>
                <a:latin typeface="Söhne"/>
              </a:rPr>
              <a:t>Adapts</a:t>
            </a:r>
            <a:r>
              <a:rPr lang="it-IT" sz="2000" b="0" i="0" dirty="0">
                <a:solidFill>
                  <a:srgbClr val="0D0D0D"/>
                </a:solidFill>
                <a:effectLst/>
                <a:highlight>
                  <a:srgbClr val="FFFFFF"/>
                </a:highlight>
                <a:latin typeface="Söhne"/>
              </a:rPr>
              <a:t> EKF to </a:t>
            </a:r>
            <a:r>
              <a:rPr lang="it-IT" sz="2000" b="0" i="0" dirty="0" err="1">
                <a:solidFill>
                  <a:srgbClr val="0D0D0D"/>
                </a:solidFill>
                <a:effectLst/>
                <a:highlight>
                  <a:srgbClr val="FFFFFF"/>
                </a:highlight>
                <a:latin typeface="Söhne"/>
              </a:rPr>
              <a:t>orientation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estimation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employing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quaternions</a:t>
            </a:r>
            <a:r>
              <a:rPr lang="it-IT" sz="2000" b="0" i="0" dirty="0">
                <a:solidFill>
                  <a:srgbClr val="0D0D0D"/>
                </a:solidFill>
                <a:effectLst/>
                <a:highlight>
                  <a:srgbClr val="FFFFFF"/>
                </a:highlight>
                <a:latin typeface="Söhne"/>
              </a:rPr>
              <a:t> for state </a:t>
            </a:r>
            <a:r>
              <a:rPr lang="it-IT" sz="2000" b="0" i="0" dirty="0" err="1">
                <a:solidFill>
                  <a:srgbClr val="0D0D0D"/>
                </a:solidFill>
                <a:effectLst/>
                <a:highlight>
                  <a:srgbClr val="FFFFFF"/>
                </a:highlight>
                <a:latin typeface="Söhne"/>
              </a:rPr>
              <a:t>representation</a:t>
            </a:r>
            <a:r>
              <a:rPr lang="it-IT" sz="2000" b="0" i="0" dirty="0">
                <a:solidFill>
                  <a:srgbClr val="0D0D0D"/>
                </a:solidFill>
                <a:effectLst/>
                <a:highlight>
                  <a:srgbClr val="FFFFFF"/>
                </a:highlight>
                <a:latin typeface="Söhne"/>
              </a:rPr>
              <a:t> to handle the </a:t>
            </a:r>
            <a:r>
              <a:rPr lang="it-IT" sz="2000" b="0" i="0" dirty="0" err="1">
                <a:solidFill>
                  <a:srgbClr val="0D0D0D"/>
                </a:solidFill>
                <a:effectLst/>
                <a:highlight>
                  <a:srgbClr val="FFFFFF"/>
                </a:highlight>
                <a:latin typeface="Söhne"/>
              </a:rPr>
              <a:t>rotational</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kinematics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naturally</a:t>
            </a:r>
            <a:r>
              <a:rPr lang="it-IT" sz="2000" b="0" i="0" dirty="0">
                <a:solidFill>
                  <a:srgbClr val="0D0D0D"/>
                </a:solidFill>
                <a:effectLst/>
                <a:highlight>
                  <a:srgbClr val="FFFFFF"/>
                </a:highlight>
                <a:latin typeface="Söhne"/>
              </a:rPr>
              <a:t> and </a:t>
            </a:r>
            <a:r>
              <a:rPr lang="it-IT" sz="2000" b="0" i="0" dirty="0" err="1">
                <a:solidFill>
                  <a:srgbClr val="0D0D0D"/>
                </a:solidFill>
                <a:effectLst/>
                <a:highlight>
                  <a:srgbClr val="FFFFFF"/>
                </a:highlight>
                <a:latin typeface="Söhne"/>
              </a:rPr>
              <a:t>efficiently</a:t>
            </a:r>
            <a:r>
              <a:rPr lang="it-IT" sz="20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it-IT" sz="2000" b="0" i="0" dirty="0" err="1">
                <a:solidFill>
                  <a:srgbClr val="0D0D0D"/>
                </a:solidFill>
                <a:effectLst/>
                <a:highlight>
                  <a:srgbClr val="FFFFFF"/>
                </a:highlight>
                <a:latin typeface="Söhne"/>
              </a:rPr>
              <a:t>Utilizes</a:t>
            </a:r>
            <a:r>
              <a:rPr lang="it-IT" sz="2000" b="0" i="0" dirty="0">
                <a:solidFill>
                  <a:srgbClr val="0D0D0D"/>
                </a:solidFill>
                <a:effectLst/>
                <a:highlight>
                  <a:srgbClr val="FFFFFF"/>
                </a:highlight>
                <a:latin typeface="Söhne"/>
              </a:rPr>
              <a:t> a </a:t>
            </a:r>
            <a:r>
              <a:rPr lang="it-IT" sz="2000" b="0" i="0" dirty="0" err="1">
                <a:solidFill>
                  <a:srgbClr val="0D0D0D"/>
                </a:solidFill>
                <a:effectLst/>
                <a:highlight>
                  <a:srgbClr val="FFFFFF"/>
                </a:highlight>
                <a:latin typeface="Söhne"/>
              </a:rPr>
              <a:t>multiplicative</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error</a:t>
            </a:r>
            <a:r>
              <a:rPr lang="it-IT" sz="2000" b="0" i="0" dirty="0">
                <a:solidFill>
                  <a:srgbClr val="0D0D0D"/>
                </a:solidFill>
                <a:effectLst/>
                <a:highlight>
                  <a:srgbClr val="FFFFFF"/>
                </a:highlight>
                <a:latin typeface="Söhne"/>
              </a:rPr>
              <a:t> model to </a:t>
            </a:r>
            <a:r>
              <a:rPr lang="it-IT" sz="2000" b="0" i="0" dirty="0" err="1">
                <a:solidFill>
                  <a:srgbClr val="0D0D0D"/>
                </a:solidFill>
                <a:effectLst/>
                <a:highlight>
                  <a:srgbClr val="FFFFFF"/>
                </a:highlight>
                <a:latin typeface="Söhne"/>
              </a:rPr>
              <a:t>maintain</a:t>
            </a:r>
            <a:r>
              <a:rPr lang="it-IT" sz="2000" b="0" i="0" dirty="0">
                <a:solidFill>
                  <a:srgbClr val="0D0D0D"/>
                </a:solidFill>
                <a:effectLst/>
                <a:highlight>
                  <a:srgbClr val="FFFFFF"/>
                </a:highlight>
                <a:latin typeface="Söhne"/>
              </a:rPr>
              <a:t> the </a:t>
            </a:r>
            <a:r>
              <a:rPr lang="it-IT" sz="2000" b="0" i="0" dirty="0" err="1">
                <a:solidFill>
                  <a:srgbClr val="0D0D0D"/>
                </a:solidFill>
                <a:effectLst/>
                <a:highlight>
                  <a:srgbClr val="FFFFFF"/>
                </a:highlight>
                <a:latin typeface="Söhne"/>
              </a:rPr>
              <a:t>unitary</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constraint</a:t>
            </a:r>
            <a:r>
              <a:rPr lang="it-IT" sz="2000" b="0" i="0" dirty="0">
                <a:solidFill>
                  <a:srgbClr val="0D0D0D"/>
                </a:solidFill>
                <a:effectLst/>
                <a:highlight>
                  <a:srgbClr val="FFFFFF"/>
                </a:highlight>
                <a:latin typeface="Söhne"/>
              </a:rPr>
              <a:t> of </a:t>
            </a:r>
            <a:r>
              <a:rPr lang="it-IT" sz="2000" b="0" i="0" dirty="0" err="1">
                <a:solidFill>
                  <a:srgbClr val="0D0D0D"/>
                </a:solidFill>
                <a:effectLst/>
                <a:highlight>
                  <a:srgbClr val="FFFFFF"/>
                </a:highlight>
                <a:latin typeface="Söhne"/>
              </a:rPr>
              <a:t>quaternions</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enhancing</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estimation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accuracy</a:t>
            </a:r>
            <a:r>
              <a:rPr lang="it-IT" sz="2000" b="0" i="0" dirty="0">
                <a:solidFill>
                  <a:srgbClr val="0D0D0D"/>
                </a:solidFill>
                <a:effectLst/>
                <a:highlight>
                  <a:srgbClr val="FFFFFF"/>
                </a:highlight>
                <a:latin typeface="Söhne"/>
              </a:rPr>
              <a:t> for </a:t>
            </a:r>
            <a:r>
              <a:rPr lang="it-IT" sz="2000" b="0" i="0" dirty="0" err="1">
                <a:solidFill>
                  <a:srgbClr val="0D0D0D"/>
                </a:solidFill>
                <a:effectLst/>
                <a:highlight>
                  <a:srgbClr val="FFFFFF"/>
                </a:highlight>
                <a:latin typeface="Söhne"/>
              </a:rPr>
              <a:t>orientation</a:t>
            </a:r>
            <a:r>
              <a:rPr lang="it-IT" sz="2000" b="0" i="0" dirty="0">
                <a:solidFill>
                  <a:srgbClr val="0D0D0D"/>
                </a:solidFill>
                <a:effectLst/>
                <a:highlight>
                  <a:srgbClr val="FFFFFF"/>
                </a:highlight>
                <a:latin typeface="Söhne"/>
              </a:rPr>
              <a:t> </a:t>
            </a:r>
            <a:r>
              <a:rPr lang="it-IT" sz="2000" b="0" i="0" dirty="0" err="1">
                <a:solidFill>
                  <a:srgbClr val="0D0D0D"/>
                </a:solidFill>
                <a:effectLst/>
                <a:highlight>
                  <a:srgbClr val="FFFFFF"/>
                </a:highlight>
                <a:latin typeface="Söhne"/>
              </a:rPr>
              <a:t>states</a:t>
            </a:r>
            <a:r>
              <a:rPr lang="it-IT" sz="2000" b="0" i="0" dirty="0">
                <a:solidFill>
                  <a:srgbClr val="0D0D0D"/>
                </a:solidFill>
                <a:effectLst/>
                <a:highlight>
                  <a:srgbClr val="FFFFFF"/>
                </a:highlight>
                <a:latin typeface="Söhne"/>
              </a:rPr>
              <a:t>.</a:t>
            </a:r>
          </a:p>
          <a:p>
            <a:pPr marL="285750" indent="-285750" algn="l">
              <a:buFont typeface="Arial" panose="020B0604020202020204" pitchFamily="34" charset="0"/>
              <a:buChar char="•"/>
            </a:pPr>
            <a:r>
              <a:rPr lang="it-IT" sz="2000" b="1" i="0" dirty="0">
                <a:solidFill>
                  <a:srgbClr val="0D0D0D"/>
                </a:solidFill>
                <a:effectLst/>
                <a:highlight>
                  <a:srgbClr val="FFFFFF"/>
                </a:highlight>
                <a:latin typeface="Söhne"/>
              </a:rPr>
              <a:t> Key </a:t>
            </a:r>
            <a:r>
              <a:rPr lang="it-IT" sz="2000" b="1" i="0" dirty="0" err="1">
                <a:solidFill>
                  <a:srgbClr val="0D0D0D"/>
                </a:solidFill>
                <a:effectLst/>
                <a:highlight>
                  <a:srgbClr val="FFFFFF"/>
                </a:highlight>
                <a:latin typeface="Söhne"/>
              </a:rPr>
              <a:t>Equations</a:t>
            </a:r>
            <a:r>
              <a:rPr lang="it-IT" sz="2000" b="1" i="0" dirty="0">
                <a:solidFill>
                  <a:srgbClr val="0D0D0D"/>
                </a:solidFill>
                <a:effectLst/>
                <a:highlight>
                  <a:srgbClr val="FFFFFF"/>
                </a:highlight>
                <a:latin typeface="Söhne"/>
              </a:rPr>
              <a:t> and </a:t>
            </a:r>
            <a:r>
              <a:rPr lang="it-IT" sz="2000" b="1" i="0" dirty="0" err="1">
                <a:solidFill>
                  <a:srgbClr val="0D0D0D"/>
                </a:solidFill>
                <a:effectLst/>
                <a:highlight>
                  <a:srgbClr val="FFFFFF"/>
                </a:highlight>
                <a:latin typeface="Söhne"/>
              </a:rPr>
              <a:t>Implementation</a:t>
            </a:r>
            <a:endParaRPr lang="it-IT" sz="2000" b="1"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it-IT" sz="2000" b="1" i="0" dirty="0">
                <a:solidFill>
                  <a:srgbClr val="0D0D0D"/>
                </a:solidFill>
                <a:effectLst/>
                <a:highlight>
                  <a:srgbClr val="FFFFFF"/>
                </a:highlight>
                <a:latin typeface="Söhne"/>
              </a:rPr>
              <a:t>State </a:t>
            </a:r>
            <a:r>
              <a:rPr lang="it-IT" sz="2000" b="1" i="0" dirty="0" err="1">
                <a:solidFill>
                  <a:srgbClr val="0D0D0D"/>
                </a:solidFill>
                <a:effectLst/>
                <a:highlight>
                  <a:srgbClr val="FFFFFF"/>
                </a:highlight>
                <a:latin typeface="Söhne"/>
              </a:rPr>
              <a:t>Propagation</a:t>
            </a:r>
            <a:r>
              <a:rPr lang="it-IT" sz="2000" b="1" i="0" dirty="0">
                <a:solidFill>
                  <a:srgbClr val="0D0D0D"/>
                </a:solidFill>
                <a:effectLst/>
                <a:highlight>
                  <a:srgbClr val="FFFFFF"/>
                </a:highlight>
                <a:latin typeface="Söhne"/>
              </a:rPr>
              <a:t> Model</a:t>
            </a:r>
            <a:r>
              <a:rPr lang="it-IT" sz="2000" b="0" i="0" dirty="0">
                <a:solidFill>
                  <a:srgbClr val="0D0D0D"/>
                </a:solidFill>
                <a:effectLst/>
                <a:highlight>
                  <a:srgbClr val="FFFFFF"/>
                </a:highlight>
                <a:latin typeface="Söhne"/>
              </a:rPr>
              <a:t>:</a:t>
            </a:r>
          </a:p>
        </p:txBody>
      </p:sp>
      <p:pic>
        <p:nvPicPr>
          <p:cNvPr id="5" name="Picture 4">
            <a:extLst>
              <a:ext uri="{FF2B5EF4-FFF2-40B4-BE49-F238E27FC236}">
                <a16:creationId xmlns:a16="http://schemas.microsoft.com/office/drawing/2014/main" id="{D01FD2C5-71E7-5CBA-C004-A6362B6CB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4823481"/>
            <a:ext cx="3404191" cy="875570"/>
          </a:xfrm>
          <a:prstGeom prst="rect">
            <a:avLst/>
          </a:prstGeom>
        </p:spPr>
      </p:pic>
      <p:sp>
        <p:nvSpPr>
          <p:cNvPr id="6" name="TextBox 5">
            <a:extLst>
              <a:ext uri="{FF2B5EF4-FFF2-40B4-BE49-F238E27FC236}">
                <a16:creationId xmlns:a16="http://schemas.microsoft.com/office/drawing/2014/main" id="{80FDB4B5-C173-C0C0-228D-715F2B556A9C}"/>
              </a:ext>
            </a:extLst>
          </p:cNvPr>
          <p:cNvSpPr txBox="1"/>
          <p:nvPr/>
        </p:nvSpPr>
        <p:spPr>
          <a:xfrm>
            <a:off x="7430386" y="3969330"/>
            <a:ext cx="3391786"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a:t>Measurement update model</a:t>
            </a:r>
            <a:endParaRPr lang="it-IT" sz="2000" b="1" dirty="0"/>
          </a:p>
        </p:txBody>
      </p:sp>
      <p:pic>
        <p:nvPicPr>
          <p:cNvPr id="8" name="Picture 7">
            <a:extLst>
              <a:ext uri="{FF2B5EF4-FFF2-40B4-BE49-F238E27FC236}">
                <a16:creationId xmlns:a16="http://schemas.microsoft.com/office/drawing/2014/main" id="{3AD1928B-61A8-B82D-CF69-3F0D926D1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386" y="4823481"/>
            <a:ext cx="3296092" cy="1470993"/>
          </a:xfrm>
          <a:prstGeom prst="rect">
            <a:avLst/>
          </a:prstGeom>
        </p:spPr>
      </p:pic>
    </p:spTree>
    <p:extLst>
      <p:ext uri="{BB962C8B-B14F-4D97-AF65-F5344CB8AC3E}">
        <p14:creationId xmlns:p14="http://schemas.microsoft.com/office/powerpoint/2010/main" val="316399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0E1B-D64F-7E71-E7A8-070F4997E88E}"/>
              </a:ext>
            </a:extLst>
          </p:cNvPr>
          <p:cNvSpPr>
            <a:spLocks noGrp="1"/>
          </p:cNvSpPr>
          <p:nvPr>
            <p:ph type="title"/>
          </p:nvPr>
        </p:nvSpPr>
        <p:spPr/>
        <p:txBody>
          <a:bodyPr/>
          <a:lstStyle/>
          <a:p>
            <a:r>
              <a:rPr lang="en-US" dirty="0"/>
              <a:t>3.  Attitude Estimation :</a:t>
            </a:r>
            <a:endParaRPr lang="it-IT" dirty="0"/>
          </a:p>
        </p:txBody>
      </p:sp>
      <p:sp>
        <p:nvSpPr>
          <p:cNvPr id="4" name="TextBox 3">
            <a:extLst>
              <a:ext uri="{FF2B5EF4-FFF2-40B4-BE49-F238E27FC236}">
                <a16:creationId xmlns:a16="http://schemas.microsoft.com/office/drawing/2014/main" id="{80252A1F-5EE5-9A97-3400-2FB045E9153D}"/>
              </a:ext>
            </a:extLst>
          </p:cNvPr>
          <p:cNvSpPr txBox="1"/>
          <p:nvPr/>
        </p:nvSpPr>
        <p:spPr>
          <a:xfrm>
            <a:off x="914400" y="1690688"/>
            <a:ext cx="10717619" cy="409342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rgbClr val="0D0D0D"/>
                </a:solidFill>
                <a:effectLst/>
                <a:highlight>
                  <a:srgbClr val="FFFFFF"/>
                </a:highlight>
                <a:latin typeface="Söhne"/>
              </a:rPr>
              <a:t>Attitude Estimation with MEKF</a:t>
            </a:r>
            <a:r>
              <a:rPr lang="en-US" sz="2000" b="0" i="0" dirty="0">
                <a:solidFill>
                  <a:srgbClr val="0D0D0D"/>
                </a:solidFill>
                <a:effectLst/>
                <a:highlight>
                  <a:srgbClr val="FFFFFF"/>
                </a:highlight>
                <a:latin typeface="Söhne"/>
              </a:rPr>
              <a:t>: The goal is to estimate the attitude (orientation) of a smart device in off-line using gyroscopes for angular velocity measurements, and accelerometers and magnetometers for gravity and magnetic field direction measurements, respectively. It is assumed that external accelerations (other than gravity) and magnetic field perturbations are negligible.</a:t>
            </a:r>
          </a:p>
          <a:p>
            <a:pPr marL="285750" indent="-285750" algn="l">
              <a:buFont typeface="Arial" panose="020B0604020202020204" pitchFamily="34" charset="0"/>
              <a:buChar char="•"/>
            </a:pPr>
            <a:r>
              <a:rPr lang="en-US" sz="2000" b="1" i="0" dirty="0">
                <a:solidFill>
                  <a:srgbClr val="0D0D0D"/>
                </a:solidFill>
                <a:effectLst/>
                <a:highlight>
                  <a:srgbClr val="FFFFFF"/>
                </a:highlight>
                <a:latin typeface="Söhne"/>
              </a:rPr>
              <a:t>Kalman Filter Application</a:t>
            </a:r>
            <a:r>
              <a:rPr lang="en-US" sz="2000" b="0" i="0" dirty="0">
                <a:solidFill>
                  <a:srgbClr val="0D0D0D"/>
                </a:solidFill>
                <a:effectLst/>
                <a:highlight>
                  <a:srgbClr val="FFFFFF"/>
                </a:highlight>
                <a:latin typeface="Söhne"/>
              </a:rPr>
              <a:t>: The Kalman Filter (KF) variants, especially the Multiplicative Extended Kalman Filter (MEKF), are applied to optimally integrate and combine sensor measurements. MEKF is particularly chosen for its effectiveness in attitude estimation, where orientation is represented through quaternions—a mathematical construct that extends complex numbers to four dimensions, offering a compact and non-singular representation of orientation in 3D space.</a:t>
            </a:r>
          </a:p>
          <a:p>
            <a:pPr marL="285750" indent="-285750" algn="l">
              <a:buFont typeface="Arial" panose="020B0604020202020204" pitchFamily="34" charset="0"/>
              <a:buChar char="•"/>
            </a:pPr>
            <a:r>
              <a:rPr lang="en-US" sz="2000" b="1" i="0" dirty="0">
                <a:solidFill>
                  <a:srgbClr val="0D0D0D"/>
                </a:solidFill>
                <a:effectLst/>
                <a:highlight>
                  <a:srgbClr val="FFFFFF"/>
                </a:highlight>
                <a:latin typeface="Söhne"/>
              </a:rPr>
              <a:t>Frames of Reference</a:t>
            </a:r>
            <a:r>
              <a:rPr lang="en-US" sz="2000" b="0" i="0" dirty="0">
                <a:solidFill>
                  <a:srgbClr val="0D0D0D"/>
                </a:solidFill>
                <a:effectLst/>
                <a:highlight>
                  <a:srgbClr val="FFFFFF"/>
                </a:highlight>
                <a:latin typeface="Söhne"/>
              </a:rPr>
              <a:t>: The estimation process involves defining two reference frames: an inertial frame (A) and a body frame (B) attached to the smart device. Initially, these frames are aligned. Quaternion representation is used for attitude, with the initial condition being the identity quaternion, indicating no rotation from the inertial frame to the body frame.</a:t>
            </a:r>
          </a:p>
        </p:txBody>
      </p:sp>
    </p:spTree>
    <p:extLst>
      <p:ext uri="{BB962C8B-B14F-4D97-AF65-F5344CB8AC3E}">
        <p14:creationId xmlns:p14="http://schemas.microsoft.com/office/powerpoint/2010/main" val="156201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D1D5-4CFD-F024-617E-FB4DDB8E5C7A}"/>
              </a:ext>
            </a:extLst>
          </p:cNvPr>
          <p:cNvSpPr>
            <a:spLocks noGrp="1"/>
          </p:cNvSpPr>
          <p:nvPr>
            <p:ph type="title"/>
          </p:nvPr>
        </p:nvSpPr>
        <p:spPr>
          <a:xfrm>
            <a:off x="838200" y="154172"/>
            <a:ext cx="10515600" cy="1325563"/>
          </a:xfrm>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3.  Attitude Estimation :</a:t>
            </a:r>
            <a:endParaRPr lang="it-IT" dirty="0"/>
          </a:p>
        </p:txBody>
      </p:sp>
      <p:sp>
        <p:nvSpPr>
          <p:cNvPr id="3" name="TextBox 2">
            <a:extLst>
              <a:ext uri="{FF2B5EF4-FFF2-40B4-BE49-F238E27FC236}">
                <a16:creationId xmlns:a16="http://schemas.microsoft.com/office/drawing/2014/main" id="{A50BB6DA-D610-27BA-99C0-D805F4B7D774}"/>
              </a:ext>
            </a:extLst>
          </p:cNvPr>
          <p:cNvSpPr txBox="1"/>
          <p:nvPr/>
        </p:nvSpPr>
        <p:spPr>
          <a:xfrm>
            <a:off x="838200" y="1476117"/>
            <a:ext cx="5413744"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rgbClr val="0D0D0D"/>
                </a:solidFill>
                <a:effectLst/>
                <a:highlight>
                  <a:srgbClr val="FFFFFF"/>
                </a:highlight>
                <a:latin typeface="Söhne"/>
              </a:rPr>
              <a:t>Quaternion and Attitude Representation</a:t>
            </a:r>
            <a:r>
              <a:rPr lang="en-US" sz="2000" b="0" i="0" dirty="0">
                <a:solidFill>
                  <a:srgbClr val="0D0D0D"/>
                </a:solidFill>
                <a:effectLst/>
                <a:highlight>
                  <a:srgbClr val="FFFFFF"/>
                </a:highlight>
                <a:latin typeface="Söhne"/>
              </a:rPr>
              <a:t>: Quaternions offer a straightforward way to represent and compute rotations, avoiding singularities and complexities associated with other representations like Euler angles. The quaternion kinematic equation and measurement models involving gravity and Earth's magnetic field are used for propagation and update steps in the MEKF.</a:t>
            </a:r>
          </a:p>
          <a:p>
            <a:pPr marL="285750" indent="-285750" algn="l">
              <a:buFont typeface="Arial" panose="020B0604020202020204" pitchFamily="34" charset="0"/>
              <a:buChar char="•"/>
            </a:pPr>
            <a:r>
              <a:rPr lang="en-US" sz="2000" b="1" i="0" dirty="0">
                <a:solidFill>
                  <a:srgbClr val="0D0D0D"/>
                </a:solidFill>
                <a:effectLst/>
                <a:highlight>
                  <a:srgbClr val="FFFFFF"/>
                </a:highlight>
                <a:latin typeface="Söhne"/>
              </a:rPr>
              <a:t>Sensor Calibration and Measurement</a:t>
            </a:r>
            <a:r>
              <a:rPr lang="en-US" sz="2000" b="0" i="0" dirty="0">
                <a:solidFill>
                  <a:srgbClr val="0D0D0D"/>
                </a:solidFill>
                <a:effectLst/>
                <a:highlight>
                  <a:srgbClr val="FFFFFF"/>
                </a:highlight>
                <a:latin typeface="Söhne"/>
              </a:rPr>
              <a:t>: Prior to attitude estimation, sensors are calibrated to determine their biases and noise characteristics. The gyroscope's bias and the reference vectors for gravity and Earth's magnetic field are established based on initial sensor readings.</a:t>
            </a:r>
          </a:p>
        </p:txBody>
      </p:sp>
      <p:sp>
        <p:nvSpPr>
          <p:cNvPr id="4" name="TextBox 3">
            <a:extLst>
              <a:ext uri="{FF2B5EF4-FFF2-40B4-BE49-F238E27FC236}">
                <a16:creationId xmlns:a16="http://schemas.microsoft.com/office/drawing/2014/main" id="{733424AB-0347-1D9A-F667-C26CA1E7B62C}"/>
              </a:ext>
            </a:extLst>
          </p:cNvPr>
          <p:cNvSpPr txBox="1"/>
          <p:nvPr/>
        </p:nvSpPr>
        <p:spPr>
          <a:xfrm>
            <a:off x="6347637" y="1225689"/>
            <a:ext cx="5413744" cy="5632311"/>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Söhne"/>
              </a:rPr>
              <a:t>Sensor Calibration Process:</a:t>
            </a:r>
            <a:endParaRPr lang="en-US" sz="2000" b="0" i="0" dirty="0">
              <a:solidFill>
                <a:srgbClr val="0D0D0D"/>
              </a:solidFill>
              <a:effectLst/>
              <a:highlight>
                <a:srgbClr val="FFFFFF"/>
              </a:highlight>
              <a:latin typeface="Söhne"/>
            </a:endParaRPr>
          </a:p>
          <a:p>
            <a:pPr algn="l">
              <a:buFont typeface="+mj-lt"/>
              <a:buAutoNum type="arabicPeriod"/>
            </a:pPr>
            <a:r>
              <a:rPr lang="en-US" sz="2000" b="1" i="0" dirty="0">
                <a:solidFill>
                  <a:srgbClr val="0D0D0D"/>
                </a:solidFill>
                <a:effectLst/>
                <a:highlight>
                  <a:srgbClr val="FFFFFF"/>
                </a:highlight>
                <a:latin typeface="Söhne"/>
              </a:rPr>
              <a:t>Objective</a:t>
            </a:r>
            <a:r>
              <a:rPr lang="en-US" sz="2000" b="0" i="0" dirty="0">
                <a:solidFill>
                  <a:srgbClr val="0D0D0D"/>
                </a:solidFill>
                <a:effectLst/>
                <a:highlight>
                  <a:srgbClr val="FFFFFF"/>
                </a:highlight>
                <a:latin typeface="Söhne"/>
              </a:rPr>
              <a:t>: To ensure accurate sensor data by isolating readings from biases and noise, sensors are calibrated in a stationary state, where any detected movements are attributed solely to sensor errors.</a:t>
            </a:r>
          </a:p>
          <a:p>
            <a:pPr algn="l">
              <a:buFont typeface="+mj-lt"/>
              <a:buAutoNum type="arabicPeriod"/>
            </a:pPr>
            <a:r>
              <a:rPr lang="en-US" sz="2000" b="1" i="0" dirty="0">
                <a:solidFill>
                  <a:srgbClr val="0D0D0D"/>
                </a:solidFill>
                <a:effectLst/>
                <a:highlight>
                  <a:srgbClr val="FFFFFF"/>
                </a:highlight>
                <a:latin typeface="Söhne"/>
              </a:rPr>
              <a:t>Execution</a:t>
            </a:r>
            <a:r>
              <a:rPr lang="en-US" sz="2000" b="0" i="0" dirty="0">
                <a:solidFill>
                  <a:srgbClr val="0D0D0D"/>
                </a:solidFill>
                <a:effectLst/>
                <a:highlight>
                  <a:srgbClr val="FFFFFF"/>
                </a:highlight>
                <a:latin typeface="Söhne"/>
              </a:rPr>
              <a:t>: The device is positioned in a fixed location to log sensor data over an extended period, ensuring readings represent stationary conditions.</a:t>
            </a:r>
          </a:p>
          <a:p>
            <a:pPr algn="l">
              <a:buFont typeface="+mj-lt"/>
              <a:buAutoNum type="arabicPeriod"/>
            </a:pPr>
            <a:r>
              <a:rPr lang="en-US" sz="2000" b="1" i="0" dirty="0">
                <a:solidFill>
                  <a:srgbClr val="0D0D0D"/>
                </a:solidFill>
                <a:effectLst/>
                <a:highlight>
                  <a:srgbClr val="FFFFFF"/>
                </a:highlight>
                <a:latin typeface="Söhne"/>
              </a:rPr>
              <a:t>Gyroscope Calibration</a:t>
            </a:r>
            <a:r>
              <a:rPr lang="en-US" sz="2000" b="0" i="0" dirty="0">
                <a:solidFill>
                  <a:srgbClr val="0D0D0D"/>
                </a:solidFill>
                <a:effectLst/>
                <a:highlight>
                  <a:srgbClr val="FFFFFF"/>
                </a:highlight>
                <a:latin typeface="Söhne"/>
              </a:rPr>
              <a:t>: The average of gyroscopic data during the stationary phase is taken as the sensor's bias, correcting for any inherent drift when the device is motionless.</a:t>
            </a:r>
          </a:p>
          <a:p>
            <a:pPr algn="l">
              <a:buFont typeface="+mj-lt"/>
              <a:buAutoNum type="arabicPeriod"/>
            </a:pPr>
            <a:r>
              <a:rPr lang="en-US" sz="2000" b="1" i="0" dirty="0">
                <a:solidFill>
                  <a:srgbClr val="0D0D0D"/>
                </a:solidFill>
                <a:effectLst/>
                <a:highlight>
                  <a:srgbClr val="FFFFFF"/>
                </a:highlight>
                <a:latin typeface="Söhne"/>
              </a:rPr>
              <a:t>Accelerometer and Magnetometer Calibration</a:t>
            </a:r>
            <a:r>
              <a:rPr lang="en-US" sz="2000" b="0" i="0" dirty="0">
                <a:solidFill>
                  <a:srgbClr val="0D0D0D"/>
                </a:solidFill>
                <a:effectLst/>
                <a:highlight>
                  <a:srgbClr val="FFFFFF"/>
                </a:highlight>
                <a:latin typeface="Söhne"/>
              </a:rPr>
              <a:t>: The mean readings from both sensors establish reference vectors for Earth's gravity and magnetic field, respectively. </a:t>
            </a:r>
          </a:p>
        </p:txBody>
      </p:sp>
    </p:spTree>
    <p:extLst>
      <p:ext uri="{BB962C8B-B14F-4D97-AF65-F5344CB8AC3E}">
        <p14:creationId xmlns:p14="http://schemas.microsoft.com/office/powerpoint/2010/main" val="2836819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8ED7-D245-C054-2A36-F6B48C057A0D}"/>
              </a:ext>
            </a:extLst>
          </p:cNvPr>
          <p:cNvSpPr>
            <a:spLocks noGrp="1"/>
          </p:cNvSpPr>
          <p:nvPr>
            <p:ph type="title"/>
          </p:nvPr>
        </p:nvSpPr>
        <p:spPr>
          <a:xfrm>
            <a:off x="740735" y="156412"/>
            <a:ext cx="10515600" cy="1325563"/>
          </a:xfrm>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3.  Attitude Estimation :</a:t>
            </a:r>
            <a:endParaRPr lang="it-IT" dirty="0"/>
          </a:p>
        </p:txBody>
      </p:sp>
      <p:sp>
        <p:nvSpPr>
          <p:cNvPr id="3" name="TextBox 2">
            <a:extLst>
              <a:ext uri="{FF2B5EF4-FFF2-40B4-BE49-F238E27FC236}">
                <a16:creationId xmlns:a16="http://schemas.microsoft.com/office/drawing/2014/main" id="{B4510432-7C7F-988B-42FA-E375E777D3B5}"/>
              </a:ext>
            </a:extLst>
          </p:cNvPr>
          <p:cNvSpPr txBox="1"/>
          <p:nvPr/>
        </p:nvSpPr>
        <p:spPr>
          <a:xfrm>
            <a:off x="935665" y="1255074"/>
            <a:ext cx="9983972" cy="507831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Sensors measurement process: </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Gravity Reference Vector (</a:t>
            </a:r>
            <a:r>
              <a:rPr lang="en-US" b="1" i="0" dirty="0" err="1">
                <a:solidFill>
                  <a:srgbClr val="0D0D0D"/>
                </a:solidFill>
                <a:effectLst/>
                <a:highlight>
                  <a:srgbClr val="FFFFFF"/>
                </a:highlight>
                <a:latin typeface="Söhne"/>
              </a:rPr>
              <a:t>g_ned</a:t>
            </a:r>
            <a:r>
              <a:rPr lang="en-US" b="1" i="0" dirty="0">
                <a:solidFill>
                  <a:srgbClr val="0D0D0D"/>
                </a:solidFill>
                <a:effectLst/>
                <a:highlight>
                  <a:srgbClr val="FFFFFF"/>
                </a:highlight>
                <a:latin typeface="Söhne"/>
              </a:rPr>
              <a:t>)</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Purpose</a:t>
            </a:r>
            <a:r>
              <a:rPr lang="en-US" b="0" i="0" dirty="0">
                <a:solidFill>
                  <a:srgbClr val="0D0D0D"/>
                </a:solidFill>
                <a:effectLst/>
                <a:highlight>
                  <a:srgbClr val="FFFFFF"/>
                </a:highlight>
                <a:latin typeface="Söhne"/>
              </a:rPr>
              <a:t>: Serves as a reference for device orientation relative to Earth's gravity.</a:t>
            </a:r>
          </a:p>
          <a:p>
            <a:pPr marL="742950" lvl="1" indent="-285750" algn="l">
              <a:buFont typeface="+mj-lt"/>
              <a:buAutoNum type="arabicPeriod"/>
            </a:pPr>
            <a:r>
              <a:rPr lang="en-US" b="1" i="0" dirty="0">
                <a:solidFill>
                  <a:srgbClr val="0D0D0D"/>
                </a:solidFill>
                <a:effectLst/>
                <a:highlight>
                  <a:srgbClr val="FFFFFF"/>
                </a:highlight>
                <a:latin typeface="Söhne"/>
              </a:rPr>
              <a:t>Usage</a:t>
            </a:r>
            <a:r>
              <a:rPr lang="en-US" b="0" i="0" dirty="0">
                <a:solidFill>
                  <a:srgbClr val="0D0D0D"/>
                </a:solidFill>
                <a:effectLst/>
                <a:highlight>
                  <a:srgbClr val="FFFFFF"/>
                </a:highlight>
                <a:latin typeface="Söhne"/>
              </a:rPr>
              <a:t>: Obtained by averaging accelerometer readings while the device is stationary, indicating the direction and magnitude of gravitational pull in the device's frame.</a:t>
            </a:r>
          </a:p>
          <a:p>
            <a:pPr marL="742950" lvl="1" indent="-285750" algn="l">
              <a:buFont typeface="+mj-lt"/>
              <a:buAutoNum type="arabicPeriod"/>
            </a:pPr>
            <a:r>
              <a:rPr lang="en-US" b="1" i="0" dirty="0">
                <a:solidFill>
                  <a:srgbClr val="0D0D0D"/>
                </a:solidFill>
                <a:effectLst/>
                <a:highlight>
                  <a:srgbClr val="FFFFFF"/>
                </a:highlight>
                <a:latin typeface="Söhne"/>
              </a:rPr>
              <a:t>Application</a:t>
            </a:r>
            <a:r>
              <a:rPr lang="en-US" b="0" i="0" dirty="0">
                <a:solidFill>
                  <a:srgbClr val="0D0D0D"/>
                </a:solidFill>
                <a:effectLst/>
                <a:highlight>
                  <a:srgbClr val="FFFFFF"/>
                </a:highlight>
                <a:latin typeface="Söhne"/>
              </a:rPr>
              <a:t>: Essential for correcting orientation drift in estimation algorithms like the Kalman filter, defining the 'down' direction.</a:t>
            </a:r>
          </a:p>
          <a:p>
            <a:pPr algn="l">
              <a:buFont typeface="+mj-lt"/>
              <a:buAutoNum type="arabicPeriod"/>
            </a:pPr>
            <a:r>
              <a:rPr lang="en-US" b="1" i="0" dirty="0">
                <a:solidFill>
                  <a:srgbClr val="0D0D0D"/>
                </a:solidFill>
                <a:effectLst/>
                <a:highlight>
                  <a:srgbClr val="FFFFFF"/>
                </a:highlight>
                <a:latin typeface="Söhne"/>
              </a:rPr>
              <a:t>Magnetic Field Reference Vector (</a:t>
            </a:r>
            <a:r>
              <a:rPr lang="en-US" b="1" i="1" dirty="0" err="1">
                <a:solidFill>
                  <a:srgbClr val="0D0D0D"/>
                </a:solidFill>
                <a:effectLst/>
                <a:highlight>
                  <a:srgbClr val="FFFFFF"/>
                </a:highlight>
                <a:latin typeface="KaTeX_Math"/>
              </a:rPr>
              <a:t>mag_ned</a:t>
            </a:r>
            <a:r>
              <a:rPr lang="en-US" b="1" i="0" dirty="0">
                <a:solidFill>
                  <a:srgbClr val="0D0D0D"/>
                </a:solidFill>
                <a:effectLst/>
                <a:highlight>
                  <a:srgbClr val="FFFFFF"/>
                </a:highlight>
                <a:latin typeface="Söhne"/>
              </a:rPr>
              <a:t>)</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Purpose</a:t>
            </a:r>
            <a:r>
              <a:rPr lang="en-US" b="0" i="0" dirty="0">
                <a:solidFill>
                  <a:srgbClr val="0D0D0D"/>
                </a:solidFill>
                <a:effectLst/>
                <a:highlight>
                  <a:srgbClr val="FFFFFF"/>
                </a:highlight>
                <a:latin typeface="Söhne"/>
              </a:rPr>
              <a:t>: Acts as a reference for Earth's magnetic north, aiding in orientation.</a:t>
            </a:r>
          </a:p>
          <a:p>
            <a:pPr marL="742950" lvl="1" indent="-285750" algn="l">
              <a:buFont typeface="+mj-lt"/>
              <a:buAutoNum type="arabicPeriod"/>
            </a:pPr>
            <a:r>
              <a:rPr lang="en-US" b="1" i="0" dirty="0">
                <a:solidFill>
                  <a:srgbClr val="0D0D0D"/>
                </a:solidFill>
                <a:effectLst/>
                <a:highlight>
                  <a:srgbClr val="FFFFFF"/>
                </a:highlight>
                <a:latin typeface="Söhne"/>
              </a:rPr>
              <a:t>Usage</a:t>
            </a:r>
            <a:r>
              <a:rPr lang="en-US" b="0" i="0" dirty="0">
                <a:solidFill>
                  <a:srgbClr val="0D0D0D"/>
                </a:solidFill>
                <a:effectLst/>
                <a:highlight>
                  <a:srgbClr val="FFFFFF"/>
                </a:highlight>
                <a:latin typeface="Söhne"/>
              </a:rPr>
              <a:t>: Derived from stationary magnetometer readings, representing the local magnetic field's direction and strength.</a:t>
            </a:r>
          </a:p>
          <a:p>
            <a:pPr marL="742950" lvl="1" indent="-285750" algn="l">
              <a:buFont typeface="+mj-lt"/>
              <a:buAutoNum type="arabicPeriod"/>
            </a:pPr>
            <a:r>
              <a:rPr lang="en-US" b="1" i="0" dirty="0">
                <a:solidFill>
                  <a:srgbClr val="0D0D0D"/>
                </a:solidFill>
                <a:effectLst/>
                <a:highlight>
                  <a:srgbClr val="FFFFFF"/>
                </a:highlight>
                <a:latin typeface="Söhne"/>
              </a:rPr>
              <a:t>Application</a:t>
            </a:r>
            <a:r>
              <a:rPr lang="en-US" b="0" i="0" dirty="0">
                <a:solidFill>
                  <a:srgbClr val="0D0D0D"/>
                </a:solidFill>
                <a:effectLst/>
                <a:highlight>
                  <a:srgbClr val="FFFFFF"/>
                </a:highlight>
                <a:latin typeface="Söhne"/>
              </a:rPr>
              <a:t>: Complements gravity data by providing horizontal alignment, crucial for full 3D orientation estimation.</a:t>
            </a:r>
          </a:p>
          <a:p>
            <a:pPr algn="l"/>
            <a:r>
              <a:rPr lang="en-US" b="1" i="0" dirty="0">
                <a:solidFill>
                  <a:srgbClr val="0D0D0D"/>
                </a:solidFill>
                <a:effectLst/>
                <a:highlight>
                  <a:srgbClr val="FFFFFF"/>
                </a:highlight>
                <a:latin typeface="Söhne"/>
              </a:rPr>
              <a:t>Combining Both References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Enhanced Accuracy</a:t>
            </a:r>
            <a:r>
              <a:rPr lang="en-US" b="0" i="0" dirty="0">
                <a:solidFill>
                  <a:srgbClr val="0D0D0D"/>
                </a:solidFill>
                <a:effectLst/>
                <a:highlight>
                  <a:srgbClr val="FFFFFF"/>
                </a:highlight>
                <a:latin typeface="Söhne"/>
              </a:rPr>
              <a:t>: Utilizing both vectors improves orientation estimates by providing stable vertical and horizontal references.</a:t>
            </a:r>
          </a:p>
          <a:p>
            <a:pPr algn="l">
              <a:buFont typeface="Arial" panose="020B0604020202020204" pitchFamily="34" charset="0"/>
              <a:buChar char="•"/>
            </a:pPr>
            <a:r>
              <a:rPr lang="en-US" b="1" i="0" dirty="0">
                <a:solidFill>
                  <a:srgbClr val="0D0D0D"/>
                </a:solidFill>
                <a:effectLst/>
                <a:highlight>
                  <a:srgbClr val="FFFFFF"/>
                </a:highlight>
                <a:latin typeface="Söhne"/>
              </a:rPr>
              <a:t>Compensation for Sensor Limitations</a:t>
            </a:r>
            <a:r>
              <a:rPr lang="en-US" b="0" i="0" dirty="0">
                <a:solidFill>
                  <a:srgbClr val="0D0D0D"/>
                </a:solidFill>
                <a:effectLst/>
                <a:highlight>
                  <a:srgbClr val="FFFFFF"/>
                </a:highlight>
                <a:latin typeface="Söhne"/>
              </a:rPr>
              <a:t>: They help offset the individual weaknesses of each sensor, like gravity distortions from linear accelerations and magnetic field distortions from local interference.</a:t>
            </a:r>
          </a:p>
        </p:txBody>
      </p:sp>
    </p:spTree>
    <p:extLst>
      <p:ext uri="{BB962C8B-B14F-4D97-AF65-F5344CB8AC3E}">
        <p14:creationId xmlns:p14="http://schemas.microsoft.com/office/powerpoint/2010/main" val="213029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20189</TotalTime>
  <Words>4340</Words>
  <Application>Microsoft Office PowerPoint</Application>
  <PresentationFormat>Widescreen</PresentationFormat>
  <Paragraphs>251</Paragraphs>
  <Slides>31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Google Sans</vt:lpstr>
      <vt:lpstr>KaTeX_Main</vt:lpstr>
      <vt:lpstr>KaTeX_Math</vt:lpstr>
      <vt:lpstr>Söhne</vt:lpstr>
      <vt:lpstr>Office Theme</vt:lpstr>
      <vt:lpstr>PowerPoint Presentation</vt:lpstr>
      <vt:lpstr>Summary</vt:lpstr>
      <vt:lpstr>Introduction</vt:lpstr>
      <vt:lpstr>Introduction</vt:lpstr>
      <vt:lpstr>2.  A review of Kalman Filter and some of its Non linear Variation:</vt:lpstr>
      <vt:lpstr>2.1.  Multiplicative Extended Kalman filter:</vt:lpstr>
      <vt:lpstr>3.  Attitude Estimation :</vt:lpstr>
      <vt:lpstr>3.  Attitude Estimation :</vt:lpstr>
      <vt:lpstr>3.  Attitude Estimation :</vt:lpstr>
      <vt:lpstr>3.  Attitude Estimation :</vt:lpstr>
      <vt:lpstr>3.1. Quaternions</vt:lpstr>
      <vt:lpstr>3.1. Quaternions</vt:lpstr>
      <vt:lpstr>3.1. Quaternions</vt:lpstr>
      <vt:lpstr>3.1. Quaternions</vt:lpstr>
      <vt:lpstr>3.1. Quaternions</vt:lpstr>
      <vt:lpstr>3.1. Quaternions</vt:lpstr>
      <vt:lpstr>3.1. Quaternions</vt:lpstr>
      <vt:lpstr>4. Implementation of MEKF Matlab Code:</vt:lpstr>
      <vt:lpstr>4. Implementation of MEKF Matlab Code:</vt:lpstr>
      <vt:lpstr>4.1. Some insights regarding the Q, Phi and H matrices</vt:lpstr>
      <vt:lpstr>4.1. Some insights regarding the Q, Phi and H matrices</vt:lpstr>
      <vt:lpstr>4.1. Some insights regarding the Q, Phi and H matrices</vt:lpstr>
      <vt:lpstr>4.1. Some insights regarding the Q, Phi and H matrices</vt:lpstr>
      <vt:lpstr>4.1. Some insights regarding the Q, Phi and H matrices</vt:lpstr>
      <vt:lpstr>4.1. Some insights regarding the Q, Phi and H matrices</vt:lpstr>
      <vt:lpstr>4.2.  Visualizations in MEKF MATLAB Implementation</vt:lpstr>
      <vt:lpstr>4.2.  Visualizations in MEKF MATLAB Implementation</vt:lpstr>
      <vt:lpstr>4.2.  Visualizations in MEKF MATLAB Implementation</vt:lpstr>
      <vt:lpstr>5. Conclusion</vt:lpstr>
      <vt:lpstr>5. Conclusion</vt:lpstr>
      <vt:lpstr>Thanks for your patience!!!!!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Utente</dc:creator>
  <cp:lastModifiedBy>Utente</cp:lastModifiedBy>
  <cp:revision>26</cp:revision>
  <dcterms:created xsi:type="dcterms:W3CDTF">2024-04-08T15:22:59Z</dcterms:created>
  <dcterms:modified xsi:type="dcterms:W3CDTF">2024-04-22T16:49:35Z</dcterms:modified>
</cp:coreProperties>
</file>